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8" r:id="rId1"/>
    <p:sldMasterId id="2147484004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3" r:id="rId4"/>
    <p:sldId id="257" r:id="rId5"/>
    <p:sldId id="280" r:id="rId6"/>
    <p:sldId id="281" r:id="rId7"/>
    <p:sldId id="272" r:id="rId8"/>
    <p:sldId id="274" r:id="rId9"/>
    <p:sldId id="277" r:id="rId10"/>
    <p:sldId id="270" r:id="rId11"/>
    <p:sldId id="261" r:id="rId12"/>
    <p:sldId id="271" r:id="rId13"/>
    <p:sldId id="282" r:id="rId1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843"/>
    <a:srgbClr val="D8A30E"/>
    <a:srgbClr val="FCF0D0"/>
    <a:srgbClr val="FF0066"/>
    <a:srgbClr val="E7D14D"/>
    <a:srgbClr val="D9D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2" y="150"/>
      </p:cViewPr>
      <p:guideLst>
        <p:guide orient="horz" pos="2205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6" d="100"/>
          <a:sy n="106" d="100"/>
        </p:scale>
        <p:origin x="8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DD5E0-288F-445F-954F-79058C564EE3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58CEC-11E5-4416-917D-D2C61362875F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018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19E51-E6D2-4C18-9EA9-2C9B083660C6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89BD-6F89-49BF-9D0A-BA5A057434A2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884" cy="68580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34566" y="344090"/>
            <a:ext cx="8329188" cy="6169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693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389BD-6F89-49BF-9D0A-BA5A057434A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070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389BD-6F89-49BF-9D0A-BA5A057434A2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44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3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317241" y="318282"/>
            <a:ext cx="8509518" cy="626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074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699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5235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3606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8029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45440" y="558800"/>
            <a:ext cx="8432800" cy="607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04982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2485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71369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43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0685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7340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9707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86455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12/28/2023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9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3961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270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45440" y="558800"/>
            <a:ext cx="8432800" cy="607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58134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4891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63894" y="317241"/>
            <a:ext cx="8434873" cy="6270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6286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6467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962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447040" y="541802"/>
            <a:ext cx="8219440" cy="609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19822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5585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6789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6875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3199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241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2753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934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4431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3943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421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8736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8338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9859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49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249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384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21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82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53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637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49" r:id="rId2"/>
    <p:sldLayoutId id="2147483965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71" r:id="rId14"/>
    <p:sldLayoutId id="2147483970" r:id="rId15"/>
    <p:sldLayoutId id="2147483969" r:id="rId16"/>
    <p:sldLayoutId id="2147483946" r:id="rId17"/>
    <p:sldLayoutId id="2147483968" r:id="rId18"/>
    <p:sldLayoutId id="2147483962" r:id="rId19"/>
    <p:sldLayoutId id="2147483963" r:id="rId20"/>
    <p:sldLayoutId id="2147483964" r:id="rId21"/>
    <p:sldLayoutId id="2147483947" r:id="rId22"/>
    <p:sldLayoutId id="2147483961" r:id="rId23"/>
    <p:sldLayoutId id="2147483960" r:id="rId24"/>
    <p:sldLayoutId id="2147483967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E8787-3634-41BA-8AC0-0AB683C481C4}" type="datetimeFigureOut">
              <a:rPr lang="ko-KR" altLang="en-US" smtClean="0"/>
              <a:t>2023-12-28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025BE9-90A4-4EAA-96CA-75D80F0CBDE7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9" name="직사각형 18"/>
          <p:cNvSpPr/>
          <p:nvPr userDrawn="1"/>
        </p:nvSpPr>
        <p:spPr>
          <a:xfrm>
            <a:off x="401652" y="355795"/>
            <a:ext cx="8332150" cy="6180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485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hyperlink" Target="mailto:tomorrowsuyu@naver.com" TargetMode="Externa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5" y="0"/>
            <a:ext cx="8867290" cy="68580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180518" y="1254971"/>
            <a:ext cx="4851191" cy="39935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1796938" y="3949387"/>
            <a:ext cx="5537422" cy="825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sz="1900" b="1" dirty="0">
                <a:solidFill>
                  <a:schemeClr val="tx1"/>
                </a:solidFill>
                <a:latin typeface="+mj-ea"/>
                <a:ea typeface="+mj-ea"/>
              </a:rPr>
              <a:t>수유</a:t>
            </a:r>
            <a:r>
              <a:rPr lang="en-US" altLang="ko-KR" sz="1900" b="1" dirty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ko-KR" altLang="en-US" sz="1900" b="1" dirty="0">
                <a:solidFill>
                  <a:schemeClr val="tx1"/>
                </a:solidFill>
                <a:latin typeface="+mj-ea"/>
                <a:ea typeface="+mj-ea"/>
              </a:rPr>
              <a:t>동 마을관리사회적협동조합 </a:t>
            </a:r>
            <a:r>
              <a:rPr lang="ko-KR" altLang="en-US" sz="1900" b="1" dirty="0" smtClean="0">
                <a:solidFill>
                  <a:schemeClr val="tx1"/>
                </a:solidFill>
                <a:latin typeface="+mj-ea"/>
                <a:ea typeface="+mj-ea"/>
              </a:rPr>
              <a:t>소식지</a:t>
            </a:r>
            <a:endParaRPr lang="en-US" altLang="ko-KR" sz="19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en-US" altLang="ko-KR" sz="1900" b="1" dirty="0" smtClean="0">
                <a:solidFill>
                  <a:schemeClr val="tx1"/>
                </a:solidFill>
                <a:latin typeface="+mj-ea"/>
                <a:ea typeface="+mj-ea"/>
              </a:rPr>
              <a:t>2023</a:t>
            </a:r>
            <a:r>
              <a:rPr lang="en-US" altLang="ko-KR" sz="1900" b="1" dirty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altLang="ko-KR" sz="1900" b="1" dirty="0" smtClean="0">
                <a:solidFill>
                  <a:schemeClr val="tx1"/>
                </a:solidFill>
                <a:latin typeface="+mj-ea"/>
                <a:ea typeface="+mj-ea"/>
              </a:rPr>
              <a:t>12.</a:t>
            </a:r>
            <a:endParaRPr lang="ko-KR" altLang="en-US" sz="1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52" y="1565420"/>
            <a:ext cx="3436771" cy="21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74042" y="721807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1"/>
            <a:r>
              <a:rPr lang="ko-KR" altLang="en-US" b="1" dirty="0" smtClean="0">
                <a:latin typeface="+mj-ea"/>
                <a:ea typeface="+mj-ea"/>
              </a:rPr>
              <a:t>수다카페에서 펼쳐진</a:t>
            </a:r>
            <a:endParaRPr lang="en-US" altLang="ko-KR" b="1" dirty="0" smtClean="0">
              <a:latin typeface="+mj-ea"/>
              <a:ea typeface="+mj-ea"/>
            </a:endParaRPr>
          </a:p>
          <a:p>
            <a:pPr algn="just" latinLnBrk="1"/>
            <a:r>
              <a:rPr lang="ko-KR" altLang="ko-KR" b="1" dirty="0" err="1" smtClean="0">
                <a:latin typeface="+mj-ea"/>
                <a:ea typeface="+mj-ea"/>
              </a:rPr>
              <a:t>헬렌켈러</a:t>
            </a:r>
            <a:r>
              <a:rPr lang="ko-KR" altLang="en-US" b="1" dirty="0" err="1" smtClean="0">
                <a:latin typeface="+mj-ea"/>
                <a:ea typeface="+mj-ea"/>
              </a:rPr>
              <a:t>의집</a:t>
            </a:r>
            <a:r>
              <a:rPr lang="ko-KR" altLang="ko-KR" b="1" dirty="0" smtClean="0">
                <a:latin typeface="+mj-ea"/>
                <a:ea typeface="+mj-ea"/>
              </a:rPr>
              <a:t> </a:t>
            </a:r>
            <a:r>
              <a:rPr lang="ko-KR" altLang="ko-KR" b="1" dirty="0">
                <a:latin typeface="+mj-ea"/>
                <a:ea typeface="+mj-ea"/>
              </a:rPr>
              <a:t>미술전시회</a:t>
            </a:r>
            <a:endParaRPr lang="ko-KR" altLang="ko-KR" dirty="0"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2268" y="1612066"/>
            <a:ext cx="35752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헬렌켈러의집 주간보호시설에서 미술 작품 전시회를 빨래골마을사랑방 </a:t>
            </a:r>
            <a:r>
              <a:rPr lang="ko-KR" altLang="ko-KR" sz="1100" dirty="0" smtClean="0">
                <a:latin typeface="+mj-ea"/>
                <a:ea typeface="+mj-ea"/>
              </a:rPr>
              <a:t>수다카페에서 </a:t>
            </a:r>
            <a:r>
              <a:rPr lang="ko-KR" altLang="ko-KR" sz="1100" dirty="0">
                <a:latin typeface="+mj-ea"/>
                <a:ea typeface="+mj-ea"/>
              </a:rPr>
              <a:t>펼쳤습니다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</a:t>
            </a:r>
            <a:r>
              <a:rPr lang="en-US" altLang="ko-KR" sz="1100" dirty="0">
                <a:latin typeface="+mj-ea"/>
                <a:ea typeface="+mj-ea"/>
              </a:rPr>
              <a:t> 15</a:t>
            </a:r>
            <a:r>
              <a:rPr lang="ko-KR" altLang="ko-KR" sz="1100" dirty="0">
                <a:latin typeface="+mj-ea"/>
                <a:ea typeface="+mj-ea"/>
              </a:rPr>
              <a:t>일 오후</a:t>
            </a:r>
            <a:r>
              <a:rPr lang="en-US" altLang="ko-KR" sz="1100" dirty="0">
                <a:latin typeface="+mj-ea"/>
                <a:ea typeface="+mj-ea"/>
              </a:rPr>
              <a:t> 12</a:t>
            </a:r>
            <a:r>
              <a:rPr lang="ko-KR" altLang="ko-KR" sz="1100" dirty="0">
                <a:latin typeface="+mj-ea"/>
                <a:ea typeface="+mj-ea"/>
              </a:rPr>
              <a:t>시부터 오후</a:t>
            </a:r>
            <a:r>
              <a:rPr lang="en-US" altLang="ko-KR" sz="1100" dirty="0">
                <a:latin typeface="+mj-ea"/>
                <a:ea typeface="+mj-ea"/>
              </a:rPr>
              <a:t> 5</a:t>
            </a:r>
            <a:r>
              <a:rPr lang="ko-KR" altLang="ko-KR" sz="1100" dirty="0">
                <a:latin typeface="+mj-ea"/>
                <a:ea typeface="+mj-ea"/>
              </a:rPr>
              <a:t>시까지</a:t>
            </a:r>
            <a:r>
              <a:rPr lang="en-US" altLang="ko-KR" sz="1100" dirty="0">
                <a:latin typeface="+mj-ea"/>
                <a:ea typeface="+mj-ea"/>
              </a:rPr>
              <a:t> 5</a:t>
            </a:r>
            <a:r>
              <a:rPr lang="ko-KR" altLang="ko-KR" sz="1100" dirty="0" smtClean="0">
                <a:latin typeface="+mj-ea"/>
                <a:ea typeface="+mj-ea"/>
              </a:rPr>
              <a:t>시간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 smtClean="0">
                <a:latin typeface="+mj-ea"/>
                <a:ea typeface="+mj-ea"/>
              </a:rPr>
              <a:t>동안 </a:t>
            </a:r>
            <a:r>
              <a:rPr lang="ko-KR" altLang="ko-KR" sz="1100" dirty="0">
                <a:latin typeface="+mj-ea"/>
                <a:ea typeface="+mj-ea"/>
              </a:rPr>
              <a:t>열린 이번 전시회는</a:t>
            </a:r>
            <a:r>
              <a:rPr lang="en-US" altLang="ko-KR" sz="1100" dirty="0">
                <a:latin typeface="+mj-ea"/>
                <a:ea typeface="+mj-ea"/>
              </a:rPr>
              <a:t> '</a:t>
            </a:r>
            <a:r>
              <a:rPr lang="ko-KR" altLang="ko-KR" sz="1100" dirty="0">
                <a:latin typeface="+mj-ea"/>
                <a:ea typeface="+mj-ea"/>
              </a:rPr>
              <a:t>무지개 너머</a:t>
            </a:r>
            <a:r>
              <a:rPr lang="en-US" altLang="ko-KR" sz="1100" dirty="0">
                <a:latin typeface="+mj-ea"/>
                <a:ea typeface="+mj-ea"/>
              </a:rPr>
              <a:t> - </a:t>
            </a:r>
            <a:r>
              <a:rPr lang="ko-KR" altLang="ko-KR" sz="1100" dirty="0">
                <a:latin typeface="+mj-ea"/>
                <a:ea typeface="+mj-ea"/>
              </a:rPr>
              <a:t>같이 잇는 가치</a:t>
            </a:r>
            <a:r>
              <a:rPr lang="en-US" altLang="ko-KR" sz="1100" dirty="0">
                <a:latin typeface="+mj-ea"/>
                <a:ea typeface="+mj-ea"/>
              </a:rPr>
              <a:t>'</a:t>
            </a:r>
            <a:r>
              <a:rPr lang="ko-KR" altLang="ko-KR" sz="1100" dirty="0">
                <a:latin typeface="+mj-ea"/>
                <a:ea typeface="+mj-ea"/>
              </a:rPr>
              <a:t>라는 주제로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성인 발달장애인들의 미술 작품을 공개 한 것입니다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꿈과 희망이 만나는 곳</a:t>
            </a:r>
            <a:r>
              <a:rPr lang="en-US" altLang="ko-KR" sz="1100" dirty="0">
                <a:latin typeface="+mj-ea"/>
                <a:ea typeface="+mj-ea"/>
              </a:rPr>
              <a:t>, 'over the rainbow-</a:t>
            </a:r>
            <a:r>
              <a:rPr lang="ko-KR" altLang="ko-KR" sz="1100" dirty="0">
                <a:latin typeface="+mj-ea"/>
                <a:ea typeface="+mj-ea"/>
              </a:rPr>
              <a:t>같이 잇는 가치</a:t>
            </a:r>
            <a:r>
              <a:rPr lang="en-US" altLang="ko-KR" sz="1100" dirty="0">
                <a:latin typeface="+mj-ea"/>
                <a:ea typeface="+mj-ea"/>
              </a:rPr>
              <a:t>'</a:t>
            </a:r>
            <a:r>
              <a:rPr lang="ko-KR" altLang="ko-KR" sz="1100" dirty="0">
                <a:latin typeface="+mj-ea"/>
                <a:ea typeface="+mj-ea"/>
              </a:rPr>
              <a:t>란 제목처럼 아름다운 색깔의 꿈들이 현실이 되는 공간을 꿈꾸며 발달장애인의 정성어린 손길로 탄생한 미술작품들을 전시했습니다</a:t>
            </a:r>
            <a:r>
              <a:rPr lang="en-US" altLang="ko-KR" sz="1100" dirty="0">
                <a:latin typeface="+mj-ea"/>
                <a:ea typeface="+mj-ea"/>
              </a:rPr>
              <a:t>.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미술작품은 </a:t>
            </a:r>
            <a:r>
              <a:rPr lang="ko-KR" altLang="ko-KR" sz="1100" dirty="0" smtClean="0">
                <a:latin typeface="+mj-ea"/>
                <a:ea typeface="+mj-ea"/>
              </a:rPr>
              <a:t>수다카페에 </a:t>
            </a:r>
            <a:r>
              <a:rPr lang="ko-KR" altLang="ko-KR" sz="1100" dirty="0">
                <a:latin typeface="+mj-ea"/>
                <a:ea typeface="+mj-ea"/>
              </a:rPr>
              <a:t>계속 전시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판매될 예정이며 판매금은 단체후원금으로 쓰일 예정입니다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954" y="3095415"/>
            <a:ext cx="2266878" cy="4007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1164" y="706136"/>
            <a:ext cx="2656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1"/>
            <a:r>
              <a:rPr lang="ko-KR" altLang="en-US" b="1" dirty="0" smtClean="0">
                <a:latin typeface="+mj-ea"/>
                <a:ea typeface="+mj-ea"/>
              </a:rPr>
              <a:t>수유</a:t>
            </a:r>
            <a:r>
              <a:rPr lang="en-US" altLang="ko-KR" b="1" dirty="0" smtClean="0">
                <a:latin typeface="+mj-ea"/>
                <a:ea typeface="+mj-ea"/>
              </a:rPr>
              <a:t>1</a:t>
            </a:r>
            <a:r>
              <a:rPr lang="ko-KR" altLang="en-US" b="1" dirty="0" smtClean="0">
                <a:latin typeface="+mj-ea"/>
                <a:ea typeface="+mj-ea"/>
              </a:rPr>
              <a:t>동</a:t>
            </a:r>
            <a:endParaRPr lang="en-US" altLang="ko-KR" b="1" dirty="0" smtClean="0">
              <a:latin typeface="+mj-ea"/>
              <a:ea typeface="+mj-ea"/>
            </a:endParaRPr>
          </a:p>
          <a:p>
            <a:pPr algn="just" latinLnBrk="1"/>
            <a:r>
              <a:rPr lang="ko-KR" altLang="ko-KR" b="1" dirty="0" err="1" smtClean="0">
                <a:latin typeface="+mj-ea"/>
                <a:ea typeface="+mj-ea"/>
              </a:rPr>
              <a:t>주말소풍</a:t>
            </a:r>
            <a:r>
              <a:rPr lang="ko-KR" altLang="ko-KR" b="1" dirty="0" smtClean="0">
                <a:latin typeface="+mj-ea"/>
                <a:ea typeface="+mj-ea"/>
              </a:rPr>
              <a:t> </a:t>
            </a:r>
            <a:r>
              <a:rPr lang="ko-KR" altLang="ko-KR" b="1" dirty="0">
                <a:latin typeface="+mj-ea"/>
                <a:ea typeface="+mj-ea"/>
              </a:rPr>
              <a:t>프로그램 진행</a:t>
            </a:r>
            <a:endParaRPr lang="ko-KR" altLang="ko-KR" dirty="0">
              <a:latin typeface="+mj-ea"/>
              <a:ea typeface="+mj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332" y="1630182"/>
            <a:ext cx="360521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</a:t>
            </a:r>
            <a:r>
              <a:rPr lang="en-US" altLang="ko-KR" sz="1100" dirty="0">
                <a:latin typeface="+mj-ea"/>
                <a:ea typeface="+mj-ea"/>
              </a:rPr>
              <a:t> 9</a:t>
            </a:r>
            <a:r>
              <a:rPr lang="ko-KR" altLang="ko-KR" sz="1100" dirty="0">
                <a:latin typeface="+mj-ea"/>
                <a:ea typeface="+mj-ea"/>
              </a:rPr>
              <a:t>일 빨래골마을사랑방에서 </a:t>
            </a:r>
            <a:r>
              <a:rPr lang="ko-KR" altLang="ko-KR" sz="1100" dirty="0" smtClean="0">
                <a:latin typeface="+mj-ea"/>
                <a:ea typeface="+mj-ea"/>
              </a:rPr>
              <a:t>다채로운 프로그램</a:t>
            </a:r>
            <a:r>
              <a:rPr lang="ko-KR" altLang="en-US" sz="1100" dirty="0" smtClean="0">
                <a:latin typeface="+mj-ea"/>
                <a:ea typeface="+mj-ea"/>
              </a:rPr>
              <a:t>이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진행되었습니다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fontAlgn="base"/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마을관리사회적협동조합이 주관하고 강북구 사회적경제자원센터와 강북구청에서 주최한 </a:t>
            </a:r>
            <a:r>
              <a:rPr lang="en-US" altLang="ko-KR" sz="1100" dirty="0" smtClean="0">
                <a:latin typeface="+mj-ea"/>
                <a:ea typeface="+mj-ea"/>
              </a:rPr>
              <a:t>&lt;</a:t>
            </a:r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동에서 즐기는 주말소풍</a:t>
            </a:r>
            <a:r>
              <a:rPr lang="en-US" altLang="ko-KR" sz="1100" dirty="0">
                <a:latin typeface="+mj-ea"/>
                <a:ea typeface="+mj-ea"/>
              </a:rPr>
              <a:t>&gt; </a:t>
            </a:r>
            <a:r>
              <a:rPr lang="ko-KR" altLang="ko-KR" sz="1100" dirty="0">
                <a:latin typeface="+mj-ea"/>
                <a:ea typeface="+mj-ea"/>
              </a:rPr>
              <a:t>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fontAlgn="base"/>
            <a:r>
              <a:rPr lang="en-US" altLang="ko-KR" sz="1100" dirty="0">
                <a:latin typeface="+mj-ea"/>
                <a:ea typeface="+mj-ea"/>
              </a:rPr>
              <a:t>​</a:t>
            </a:r>
            <a:r>
              <a:rPr lang="ko-KR" altLang="ko-KR" sz="1100" dirty="0">
                <a:latin typeface="+mj-ea"/>
                <a:ea typeface="+mj-ea"/>
              </a:rPr>
              <a:t>이날 진행된 프로그램은 </a:t>
            </a:r>
            <a:r>
              <a:rPr lang="en-US" altLang="ko-KR" sz="1100" dirty="0">
                <a:latin typeface="+mj-ea"/>
                <a:ea typeface="+mj-ea"/>
              </a:rPr>
              <a:t>'</a:t>
            </a:r>
            <a:r>
              <a:rPr lang="ko-KR" altLang="ko-KR" sz="1100" dirty="0">
                <a:latin typeface="+mj-ea"/>
                <a:ea typeface="+mj-ea"/>
              </a:rPr>
              <a:t>어깨덩실 풍물놀이</a:t>
            </a:r>
            <a:r>
              <a:rPr lang="en-US" altLang="ko-KR" sz="1100" dirty="0">
                <a:latin typeface="+mj-ea"/>
                <a:ea typeface="+mj-ea"/>
              </a:rPr>
              <a:t>', '</a:t>
            </a:r>
            <a:r>
              <a:rPr lang="ko-KR" altLang="ko-KR" sz="1100" dirty="0">
                <a:latin typeface="+mj-ea"/>
                <a:ea typeface="+mj-ea"/>
              </a:rPr>
              <a:t>신나는 라인댄스</a:t>
            </a:r>
            <a:r>
              <a:rPr lang="en-US" altLang="ko-KR" sz="1100" dirty="0">
                <a:latin typeface="+mj-ea"/>
                <a:ea typeface="+mj-ea"/>
              </a:rPr>
              <a:t>' </a:t>
            </a:r>
            <a:r>
              <a:rPr lang="ko-KR" altLang="ko-KR" sz="1100" dirty="0">
                <a:latin typeface="+mj-ea"/>
                <a:ea typeface="+mj-ea"/>
              </a:rPr>
              <a:t>그리고</a:t>
            </a:r>
            <a:r>
              <a:rPr lang="en-US" altLang="ko-KR" sz="1100" dirty="0">
                <a:latin typeface="+mj-ea"/>
                <a:ea typeface="+mj-ea"/>
              </a:rPr>
              <a:t> '</a:t>
            </a:r>
            <a:r>
              <a:rPr lang="ko-KR" altLang="ko-KR" sz="1100" dirty="0">
                <a:latin typeface="+mj-ea"/>
                <a:ea typeface="+mj-ea"/>
              </a:rPr>
              <a:t>인생을 아름답게 만드는 홍차 한잔</a:t>
            </a:r>
            <a:r>
              <a:rPr lang="en-US" altLang="ko-KR" sz="1100" dirty="0">
                <a:latin typeface="+mj-ea"/>
                <a:ea typeface="+mj-ea"/>
              </a:rPr>
              <a:t>' </a:t>
            </a:r>
            <a:r>
              <a:rPr lang="ko-KR" altLang="ko-KR" sz="1100" dirty="0">
                <a:latin typeface="+mj-ea"/>
                <a:ea typeface="+mj-ea"/>
              </a:rPr>
              <a:t>등으로 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동의 주말을 풍요롭게 만들었습니다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fontAlgn="base"/>
            <a:r>
              <a:rPr lang="ko-KR" altLang="ko-KR" sz="1100" dirty="0">
                <a:latin typeface="+mj-ea"/>
                <a:ea typeface="+mj-ea"/>
              </a:rPr>
              <a:t>지원사업 연계 마을소풍 프로그램으로 기획된 </a:t>
            </a:r>
            <a:r>
              <a:rPr lang="en-US" altLang="ko-KR" sz="1100" dirty="0">
                <a:latin typeface="+mj-ea"/>
                <a:ea typeface="+mj-ea"/>
              </a:rPr>
              <a:t>&lt;</a:t>
            </a:r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동에서 즐기는 주말소풍</a:t>
            </a:r>
            <a:r>
              <a:rPr lang="en-US" altLang="ko-KR" sz="1100" dirty="0">
                <a:latin typeface="+mj-ea"/>
                <a:ea typeface="+mj-ea"/>
              </a:rPr>
              <a:t>&gt;</a:t>
            </a:r>
            <a:r>
              <a:rPr lang="ko-KR" altLang="ko-KR" sz="1100" dirty="0">
                <a:latin typeface="+mj-ea"/>
                <a:ea typeface="+mj-ea"/>
              </a:rPr>
              <a:t>은 이후 다양한 내용으로 계속 진행될 예정입니다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8" y="3920938"/>
            <a:ext cx="1868644" cy="10602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06" y="3920938"/>
            <a:ext cx="1780263" cy="10565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79" y="5042074"/>
            <a:ext cx="1532853" cy="122280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38" y="4219518"/>
            <a:ext cx="1802891" cy="135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2"/>
          <p:cNvSpPr txBox="1">
            <a:spLocks/>
          </p:cNvSpPr>
          <p:nvPr/>
        </p:nvSpPr>
        <p:spPr>
          <a:xfrm>
            <a:off x="1825875" y="55270"/>
            <a:ext cx="4444295" cy="469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2024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년 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월 진행예정 프로그램 안내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9" y="577902"/>
            <a:ext cx="4224955" cy="59746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577902"/>
            <a:ext cx="4196376" cy="59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2"/>
          <p:cNvSpPr txBox="1">
            <a:spLocks/>
          </p:cNvSpPr>
          <p:nvPr/>
        </p:nvSpPr>
        <p:spPr>
          <a:xfrm>
            <a:off x="1825875" y="55270"/>
            <a:ext cx="4444295" cy="4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2024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년 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월 진행예정 프로그램 안내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9" y="1558951"/>
            <a:ext cx="2447852" cy="3630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2" y="1558951"/>
            <a:ext cx="2510083" cy="3630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33" y="1558951"/>
            <a:ext cx="2452239" cy="3630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36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6" y="1314738"/>
            <a:ext cx="1647843" cy="91721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389139" y="2159530"/>
            <a:ext cx="2961759" cy="38563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9" y="1018319"/>
            <a:ext cx="4812824" cy="5493382"/>
          </a:xfrm>
          <a:prstGeom prst="rect">
            <a:avLst/>
          </a:prstGeom>
        </p:spPr>
      </p:pic>
      <p:sp>
        <p:nvSpPr>
          <p:cNvPr id="19" name="부제목 2"/>
          <p:cNvSpPr txBox="1">
            <a:spLocks/>
          </p:cNvSpPr>
          <p:nvPr/>
        </p:nvSpPr>
        <p:spPr>
          <a:xfrm>
            <a:off x="1626868" y="752449"/>
            <a:ext cx="5291782" cy="5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ko-KR" altLang="en-US" sz="1800" b="1" u="sng" dirty="0" smtClean="0">
                <a:latin typeface="+mj-ea"/>
                <a:ea typeface="+mj-ea"/>
              </a:rPr>
              <a:t>수유</a:t>
            </a:r>
            <a:r>
              <a:rPr lang="en-US" altLang="ko-KR" sz="1800" b="1" u="sng" dirty="0" smtClean="0">
                <a:latin typeface="+mj-ea"/>
                <a:ea typeface="+mj-ea"/>
              </a:rPr>
              <a:t>1</a:t>
            </a:r>
            <a:r>
              <a:rPr lang="ko-KR" altLang="en-US" sz="1800" b="1" u="sng" dirty="0" smtClean="0">
                <a:latin typeface="+mj-ea"/>
                <a:ea typeface="+mj-ea"/>
              </a:rPr>
              <a:t>동 마을관리사회적협동조합 소식지 </a:t>
            </a:r>
            <a:r>
              <a:rPr lang="en-US" altLang="ko-KR" sz="1800" b="1" u="sng" dirty="0" smtClean="0">
                <a:latin typeface="+mj-ea"/>
                <a:ea typeface="+mj-ea"/>
              </a:rPr>
              <a:t>12</a:t>
            </a:r>
            <a:r>
              <a:rPr lang="ko-KR" altLang="en-US" sz="1800" b="1" u="sng" dirty="0" smtClean="0">
                <a:latin typeface="+mj-ea"/>
                <a:ea typeface="+mj-ea"/>
              </a:rPr>
              <a:t>월호   </a:t>
            </a:r>
            <a:endParaRPr lang="en-US" altLang="ko-KR" sz="1800" b="1" u="sng" dirty="0">
              <a:latin typeface="+mj-ea"/>
              <a:ea typeface="+mj-ea"/>
            </a:endParaRPr>
          </a:p>
          <a:p>
            <a:pPr marL="0" indent="0" algn="r">
              <a:buNone/>
            </a:pPr>
            <a:endParaRPr lang="en-US" altLang="ko-KR" sz="1800" b="1" dirty="0" smtClean="0">
              <a:latin typeface="+mj-ea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3253" y="2537202"/>
            <a:ext cx="39986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200" b="1" dirty="0" smtClean="0">
                <a:solidFill>
                  <a:srgbClr val="FF0000"/>
                </a:solidFill>
                <a:latin typeface="+mj-ea"/>
                <a:ea typeface="+mj-ea"/>
              </a:rPr>
              <a:t>- </a:t>
            </a:r>
            <a:r>
              <a:rPr lang="ko-KR" altLang="ko-KR" sz="1200" b="1" dirty="0" smtClean="0">
                <a:solidFill>
                  <a:srgbClr val="FF0000"/>
                </a:solidFill>
                <a:latin typeface="+mj-ea"/>
                <a:ea typeface="+mj-ea"/>
              </a:rPr>
              <a:t>아듀</a:t>
            </a:r>
            <a:r>
              <a:rPr lang="en-US" altLang="ko-KR" sz="1200" b="1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2023! </a:t>
            </a:r>
            <a:endParaRPr lang="ko-KR" altLang="ko-KR" sz="12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latinLnBrk="1"/>
            <a:r>
              <a:rPr lang="ko-KR" altLang="ko-KR" sz="1200" b="1" dirty="0">
                <a:latin typeface="+mj-ea"/>
                <a:ea typeface="+mj-ea"/>
              </a:rPr>
              <a:t>“함께여서 더없이 행복했던” </a:t>
            </a:r>
          </a:p>
          <a:p>
            <a:pPr latinLnBrk="1"/>
            <a:r>
              <a:rPr lang="en-US" altLang="ko-KR" sz="1200" b="1" dirty="0">
                <a:latin typeface="+mj-ea"/>
                <a:ea typeface="+mj-ea"/>
              </a:rPr>
              <a:t>2023</a:t>
            </a:r>
            <a:r>
              <a:rPr lang="ko-KR" altLang="ko-KR" sz="1200" b="1" dirty="0">
                <a:latin typeface="+mj-ea"/>
                <a:ea typeface="+mj-ea"/>
              </a:rPr>
              <a:t>년 수유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동 </a:t>
            </a:r>
            <a:r>
              <a:rPr lang="ko-KR" altLang="ko-KR" sz="1200" b="1" dirty="0" smtClean="0">
                <a:latin typeface="+mj-ea"/>
                <a:ea typeface="+mj-ea"/>
              </a:rPr>
              <a:t>마을조합 발자취</a:t>
            </a:r>
            <a:endParaRPr lang="en-US" altLang="ko-KR" sz="1200" b="1" dirty="0" smtClean="0">
              <a:latin typeface="+mj-ea"/>
              <a:ea typeface="+mj-ea"/>
            </a:endParaRPr>
          </a:p>
          <a:p>
            <a:pPr latinLnBrk="1"/>
            <a:endParaRPr lang="ko-KR" altLang="ko-KR" sz="1200" b="1" dirty="0">
              <a:latin typeface="+mj-ea"/>
              <a:ea typeface="+mj-ea"/>
            </a:endParaRPr>
          </a:p>
          <a:p>
            <a:pPr latinLnBrk="1"/>
            <a:r>
              <a:rPr lang="en-US" altLang="ko-KR" sz="1200" b="1" dirty="0" smtClean="0">
                <a:solidFill>
                  <a:srgbClr val="FF0000"/>
                </a:solidFill>
                <a:latin typeface="+mj-ea"/>
                <a:ea typeface="+mj-ea"/>
              </a:rPr>
              <a:t>- </a:t>
            </a:r>
            <a:r>
              <a:rPr lang="ko-KR" alt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줌 인</a:t>
            </a:r>
            <a:r>
              <a:rPr lang="en-US" altLang="ko-KR" sz="1200" b="1" dirty="0" smtClean="0">
                <a:solidFill>
                  <a:srgbClr val="FF0000"/>
                </a:solidFill>
                <a:latin typeface="+mj-ea"/>
                <a:ea typeface="+mj-ea"/>
              </a:rPr>
              <a:t>!</a:t>
            </a:r>
          </a:p>
          <a:p>
            <a:pPr latinLnBrk="1"/>
            <a:r>
              <a:rPr lang="ko-KR" altLang="ko-KR" sz="1200" b="1" dirty="0">
                <a:latin typeface="+mj-ea"/>
                <a:ea typeface="+mj-ea"/>
              </a:rPr>
              <a:t>수유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동 마을조합 ‘후원의 날’</a:t>
            </a:r>
          </a:p>
          <a:p>
            <a:pPr latinLnBrk="1"/>
            <a:r>
              <a:rPr lang="ko-KR" altLang="ko-KR" sz="1200" b="1" dirty="0">
                <a:latin typeface="+mj-ea"/>
                <a:ea typeface="+mj-ea"/>
              </a:rPr>
              <a:t>공동체로 하나됨 확인하는 </a:t>
            </a:r>
            <a:r>
              <a:rPr lang="ko-KR" altLang="ko-KR" sz="1200" b="1" dirty="0" smtClean="0">
                <a:latin typeface="+mj-ea"/>
                <a:ea typeface="+mj-ea"/>
              </a:rPr>
              <a:t>계기돼</a:t>
            </a:r>
            <a:endParaRPr lang="en-US" altLang="ko-KR" sz="1200" b="1" dirty="0" smtClean="0">
              <a:latin typeface="+mj-ea"/>
              <a:ea typeface="+mj-ea"/>
            </a:endParaRPr>
          </a:p>
          <a:p>
            <a:pPr latinLnBrk="1"/>
            <a:endParaRPr lang="ko-KR" altLang="ko-KR" sz="1200" b="1" dirty="0">
              <a:latin typeface="+mj-ea"/>
              <a:ea typeface="+mj-ea"/>
            </a:endParaRP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</a:t>
            </a:r>
            <a:r>
              <a:rPr lang="ko-KR" altLang="ko-KR" sz="1200" b="1" dirty="0" smtClean="0">
                <a:latin typeface="+mj-ea"/>
                <a:ea typeface="+mj-ea"/>
              </a:rPr>
              <a:t>수유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동 마을조합</a:t>
            </a:r>
            <a:r>
              <a:rPr lang="en-US" altLang="ko-KR" sz="1200" b="1" dirty="0">
                <a:latin typeface="+mj-ea"/>
                <a:ea typeface="+mj-ea"/>
              </a:rPr>
              <a:t>, </a:t>
            </a:r>
            <a:r>
              <a:rPr lang="ko-KR" altLang="ko-KR" sz="1200" b="1" dirty="0">
                <a:latin typeface="+mj-ea"/>
                <a:ea typeface="+mj-ea"/>
              </a:rPr>
              <a:t>국토교통부 예비사회적기업 지정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- 19</a:t>
            </a:r>
            <a:r>
              <a:rPr lang="ko-KR" altLang="ko-KR" sz="1200" b="1" dirty="0">
                <a:latin typeface="+mj-ea"/>
                <a:ea typeface="+mj-ea"/>
              </a:rPr>
              <a:t>일</a:t>
            </a:r>
            <a:r>
              <a:rPr lang="en-US" altLang="ko-KR" sz="1200" b="1" dirty="0">
                <a:latin typeface="+mj-ea"/>
                <a:ea typeface="+mj-ea"/>
              </a:rPr>
              <a:t>, </a:t>
            </a:r>
            <a:r>
              <a:rPr lang="ko-KR" altLang="ko-KR" sz="1200" b="1" dirty="0">
                <a:latin typeface="+mj-ea"/>
                <a:ea typeface="+mj-ea"/>
              </a:rPr>
              <a:t>의정부 흥선마을 주민협의회 우리마을 탐방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- 17</a:t>
            </a:r>
            <a:r>
              <a:rPr lang="ko-KR" altLang="ko-KR" sz="1200" b="1" dirty="0">
                <a:latin typeface="+mj-ea"/>
                <a:ea typeface="+mj-ea"/>
              </a:rPr>
              <a:t>일</a:t>
            </a:r>
            <a:r>
              <a:rPr lang="en-US" altLang="ko-KR" sz="1200" b="1" dirty="0">
                <a:latin typeface="+mj-ea"/>
                <a:ea typeface="+mj-ea"/>
              </a:rPr>
              <a:t>, </a:t>
            </a:r>
            <a:r>
              <a:rPr lang="ko-KR" altLang="ko-KR" sz="1200" b="1" dirty="0">
                <a:latin typeface="+mj-ea"/>
                <a:ea typeface="+mj-ea"/>
              </a:rPr>
              <a:t>빨래골 마을연극잔치 열려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</a:t>
            </a:r>
            <a:r>
              <a:rPr lang="ko-KR" altLang="ko-KR" sz="1200" b="1" dirty="0" smtClean="0">
                <a:latin typeface="+mj-ea"/>
                <a:ea typeface="+mj-ea"/>
              </a:rPr>
              <a:t>수유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동 마을조합 동아리 활발한 활동 이어져 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- 12</a:t>
            </a:r>
            <a:r>
              <a:rPr lang="ko-KR" altLang="ko-KR" sz="1200" b="1" dirty="0">
                <a:latin typeface="+mj-ea"/>
                <a:ea typeface="+mj-ea"/>
              </a:rPr>
              <a:t>월 연말모임은 수다에서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- 4</a:t>
            </a:r>
            <a:r>
              <a:rPr lang="ko-KR" altLang="ko-KR" sz="1200" b="1" dirty="0">
                <a:latin typeface="+mj-ea"/>
                <a:ea typeface="+mj-ea"/>
              </a:rPr>
              <a:t>일</a:t>
            </a:r>
            <a:r>
              <a:rPr lang="en-US" altLang="ko-KR" sz="1200" b="1" dirty="0">
                <a:latin typeface="+mj-ea"/>
                <a:ea typeface="+mj-ea"/>
              </a:rPr>
              <a:t>, </a:t>
            </a:r>
            <a:r>
              <a:rPr lang="ko-KR" altLang="ko-KR" sz="1200" b="1" dirty="0">
                <a:latin typeface="+mj-ea"/>
                <a:ea typeface="+mj-ea"/>
              </a:rPr>
              <a:t>월요노인밥상</a:t>
            </a:r>
            <a:r>
              <a:rPr lang="en-US" altLang="ko-KR" sz="1200" b="1" dirty="0">
                <a:latin typeface="+mj-ea"/>
                <a:ea typeface="+mj-ea"/>
              </a:rPr>
              <a:t>+</a:t>
            </a:r>
            <a:r>
              <a:rPr lang="ko-KR" altLang="ko-KR" sz="1200" b="1" dirty="0">
                <a:latin typeface="+mj-ea"/>
                <a:ea typeface="+mj-ea"/>
              </a:rPr>
              <a:t>무료영화상영회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</a:t>
            </a:r>
            <a:r>
              <a:rPr lang="ko-KR" altLang="en-US" sz="1200" b="1" dirty="0" smtClean="0">
                <a:latin typeface="+mj-ea"/>
                <a:ea typeface="+mj-ea"/>
              </a:rPr>
              <a:t>수유</a:t>
            </a:r>
            <a:r>
              <a:rPr lang="en-US" altLang="ko-KR" sz="1200" b="1" dirty="0" smtClean="0">
                <a:latin typeface="+mj-ea"/>
                <a:ea typeface="+mj-ea"/>
              </a:rPr>
              <a:t>1</a:t>
            </a:r>
            <a:r>
              <a:rPr lang="ko-KR" altLang="en-US" sz="1200" b="1" dirty="0" smtClean="0">
                <a:latin typeface="+mj-ea"/>
                <a:ea typeface="+mj-ea"/>
              </a:rPr>
              <a:t>동 </a:t>
            </a:r>
            <a:r>
              <a:rPr lang="ko-KR" altLang="ko-KR" sz="1200" b="1" dirty="0" err="1" smtClean="0">
                <a:latin typeface="+mj-ea"/>
                <a:ea typeface="+mj-ea"/>
              </a:rPr>
              <a:t>주말소풍</a:t>
            </a:r>
            <a:r>
              <a:rPr lang="ko-KR" altLang="ko-KR" sz="1200" b="1" dirty="0" smtClean="0">
                <a:latin typeface="+mj-ea"/>
                <a:ea typeface="+mj-ea"/>
              </a:rPr>
              <a:t> </a:t>
            </a:r>
            <a:r>
              <a:rPr lang="ko-KR" altLang="ko-KR" sz="1200" b="1" dirty="0">
                <a:latin typeface="+mj-ea"/>
                <a:ea typeface="+mj-ea"/>
              </a:rPr>
              <a:t>프로그램 진행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</a:t>
            </a:r>
            <a:r>
              <a:rPr lang="ko-KR" altLang="ko-KR" sz="1200" b="1" dirty="0" smtClean="0">
                <a:latin typeface="+mj-ea"/>
                <a:ea typeface="+mj-ea"/>
              </a:rPr>
              <a:t>수다카페에서 </a:t>
            </a:r>
            <a:r>
              <a:rPr lang="ko-KR" altLang="ko-KR" sz="1200" b="1" dirty="0">
                <a:latin typeface="+mj-ea"/>
                <a:ea typeface="+mj-ea"/>
              </a:rPr>
              <a:t>펼쳐진 </a:t>
            </a:r>
            <a:r>
              <a:rPr lang="ko-KR" altLang="ko-KR" sz="1200" b="1" dirty="0" err="1" smtClean="0">
                <a:latin typeface="+mj-ea"/>
                <a:ea typeface="+mj-ea"/>
              </a:rPr>
              <a:t>헬렌켈러</a:t>
            </a:r>
            <a:r>
              <a:rPr lang="ko-KR" altLang="en-US" sz="1200" b="1" dirty="0" err="1" smtClean="0">
                <a:latin typeface="+mj-ea"/>
                <a:ea typeface="+mj-ea"/>
              </a:rPr>
              <a:t>의집</a:t>
            </a:r>
            <a:r>
              <a:rPr lang="ko-KR" altLang="ko-KR" sz="1200" b="1" dirty="0" smtClean="0">
                <a:latin typeface="+mj-ea"/>
                <a:ea typeface="+mj-ea"/>
              </a:rPr>
              <a:t> </a:t>
            </a:r>
            <a:r>
              <a:rPr lang="ko-KR" altLang="ko-KR" sz="1200" b="1" dirty="0">
                <a:latin typeface="+mj-ea"/>
                <a:ea typeface="+mj-ea"/>
              </a:rPr>
              <a:t>미술전시회</a:t>
            </a:r>
          </a:p>
          <a:p>
            <a:pPr latinLnBrk="1"/>
            <a:r>
              <a:rPr lang="en-US" altLang="ko-KR" sz="1200" b="1" dirty="0" smtClean="0">
                <a:latin typeface="+mj-ea"/>
                <a:ea typeface="+mj-ea"/>
              </a:rPr>
              <a:t>- 2024</a:t>
            </a:r>
            <a:r>
              <a:rPr lang="ko-KR" altLang="ko-KR" sz="1200" b="1" dirty="0">
                <a:latin typeface="+mj-ea"/>
                <a:ea typeface="+mj-ea"/>
              </a:rPr>
              <a:t>년 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월 진행예정 프로그램 안내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5129" y="1797740"/>
            <a:ext cx="2085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u="sng" dirty="0" smtClean="0">
                <a:latin typeface="+mj-ea"/>
                <a:ea typeface="+mj-ea"/>
              </a:rPr>
              <a:t>12</a:t>
            </a:r>
            <a:r>
              <a:rPr lang="ko-KR" altLang="en-US" sz="1500" b="1" u="sng" dirty="0" smtClean="0">
                <a:latin typeface="+mj-ea"/>
                <a:ea typeface="+mj-ea"/>
              </a:rPr>
              <a:t>월호 주요 </a:t>
            </a:r>
            <a:r>
              <a:rPr lang="ko-KR" altLang="en-US" sz="1500" b="1" u="sng" dirty="0">
                <a:latin typeface="+mj-ea"/>
                <a:ea typeface="+mj-ea"/>
              </a:rPr>
              <a:t>내용</a:t>
            </a:r>
            <a:endParaRPr lang="en-US" altLang="ko-KR" sz="1500" b="1" u="sng" dirty="0">
              <a:latin typeface="+mj-ea"/>
              <a:ea typeface="+mj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427939" y="4791321"/>
            <a:ext cx="29814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u="sng" dirty="0" smtClean="0">
                <a:latin typeface="+mj-ea"/>
                <a:ea typeface="+mj-ea"/>
              </a:rPr>
              <a:t>  수유</a:t>
            </a:r>
            <a:r>
              <a:rPr lang="en-US" altLang="ko-KR" sz="1100" b="1" u="sng" dirty="0">
                <a:latin typeface="+mj-ea"/>
                <a:ea typeface="+mj-ea"/>
              </a:rPr>
              <a:t>1</a:t>
            </a:r>
            <a:r>
              <a:rPr lang="ko-KR" altLang="en-US" sz="1100" b="1" u="sng" dirty="0">
                <a:latin typeface="+mj-ea"/>
                <a:ea typeface="+mj-ea"/>
              </a:rPr>
              <a:t>동 마을관리사회적협동조합 사무실</a:t>
            </a:r>
            <a:endParaRPr lang="en-US" altLang="ko-KR" sz="1100" b="1" u="sng" dirty="0">
              <a:latin typeface="+mj-ea"/>
              <a:ea typeface="+mj-ea"/>
            </a:endParaRPr>
          </a:p>
          <a:p>
            <a:endParaRPr lang="en-US" altLang="ko-KR" sz="1100" dirty="0">
              <a:latin typeface="+mj-ea"/>
              <a:ea typeface="+mj-ea"/>
            </a:endParaRPr>
          </a:p>
          <a:p>
            <a:r>
              <a:rPr lang="ko-KR" altLang="en-US" sz="1100" dirty="0">
                <a:latin typeface="+mj-ea"/>
                <a:ea typeface="+mj-ea"/>
              </a:rPr>
              <a:t>  </a:t>
            </a:r>
            <a:r>
              <a:rPr lang="ko-KR" altLang="en-US" sz="1100" b="1" dirty="0">
                <a:latin typeface="+mj-ea"/>
                <a:ea typeface="+mj-ea"/>
              </a:rPr>
              <a:t>전 화 </a:t>
            </a:r>
            <a:r>
              <a:rPr lang="en-US" altLang="ko-KR" sz="1100" b="1" dirty="0">
                <a:latin typeface="+mj-ea"/>
                <a:ea typeface="+mj-ea"/>
              </a:rPr>
              <a:t>: 02-980-0715</a:t>
            </a:r>
          </a:p>
          <a:p>
            <a:r>
              <a:rPr lang="ko-KR" altLang="en-US" sz="1100" b="1" dirty="0">
                <a:latin typeface="+mj-ea"/>
                <a:ea typeface="+mj-ea"/>
              </a:rPr>
              <a:t>  이메일 </a:t>
            </a:r>
            <a:r>
              <a:rPr lang="en-US" altLang="ko-KR" sz="1100" b="1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1100" b="1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  <a:hlinkClick r:id="rId5"/>
              </a:rPr>
              <a:t>tomorrowsuyu@naver.com</a:t>
            </a:r>
            <a:endParaRPr lang="en-US" altLang="ko-KR" sz="1100" b="1" dirty="0">
              <a:solidFill>
                <a:schemeClr val="accent4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ko-KR" altLang="en-US" sz="1100" b="1" dirty="0">
                <a:latin typeface="+mj-ea"/>
                <a:ea typeface="+mj-ea"/>
              </a:rPr>
              <a:t>  주 소 </a:t>
            </a:r>
            <a:r>
              <a:rPr lang="en-US" altLang="ko-KR" sz="1100" b="1" dirty="0">
                <a:latin typeface="+mj-ea"/>
                <a:ea typeface="+mj-ea"/>
              </a:rPr>
              <a:t>: </a:t>
            </a:r>
            <a:r>
              <a:rPr lang="ko-KR" altLang="en-US" sz="1100" b="1" dirty="0">
                <a:latin typeface="+mj-ea"/>
                <a:ea typeface="+mj-ea"/>
              </a:rPr>
              <a:t>서울시 강북구 삼양로</a:t>
            </a:r>
            <a:r>
              <a:rPr lang="en-US" altLang="ko-KR" sz="1100" b="1" dirty="0">
                <a:latin typeface="+mj-ea"/>
                <a:ea typeface="+mj-ea"/>
              </a:rPr>
              <a:t>77</a:t>
            </a:r>
            <a:r>
              <a:rPr lang="ko-KR" altLang="en-US" sz="1100" b="1" dirty="0">
                <a:latin typeface="+mj-ea"/>
                <a:ea typeface="+mj-ea"/>
              </a:rPr>
              <a:t>길 </a:t>
            </a:r>
            <a:r>
              <a:rPr lang="en-US" altLang="ko-KR" sz="1100" b="1" dirty="0">
                <a:latin typeface="+mj-ea"/>
                <a:ea typeface="+mj-ea"/>
              </a:rPr>
              <a:t>62, 3</a:t>
            </a:r>
            <a:r>
              <a:rPr lang="ko-KR" altLang="en-US" sz="1100" b="1" dirty="0">
                <a:latin typeface="+mj-ea"/>
                <a:ea typeface="+mj-ea"/>
              </a:rPr>
              <a:t>층</a:t>
            </a:r>
            <a:endParaRPr lang="en-US" altLang="ko-KR" sz="1100" b="1" dirty="0">
              <a:latin typeface="+mj-ea"/>
              <a:ea typeface="+mj-ea"/>
            </a:endParaRPr>
          </a:p>
          <a:p>
            <a:pPr marL="285750" indent="-285750">
              <a:buFontTx/>
              <a:buChar char="-"/>
            </a:pPr>
            <a:endParaRPr lang="en-US" altLang="ko-KR" sz="1100" dirty="0"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4871" y="2372212"/>
            <a:ext cx="30137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b="1" u="sng" dirty="0" smtClean="0">
                <a:latin typeface="+mj-ea"/>
                <a:ea typeface="+mj-ea"/>
              </a:rPr>
              <a:t>수유</a:t>
            </a:r>
            <a:r>
              <a:rPr lang="en-US" altLang="ko-KR" sz="1300" b="1" u="sng" dirty="0" smtClean="0">
                <a:latin typeface="+mj-ea"/>
                <a:ea typeface="+mj-ea"/>
              </a:rPr>
              <a:t>1</a:t>
            </a:r>
            <a:r>
              <a:rPr lang="ko-KR" altLang="en-US" sz="1300" b="1" u="sng" dirty="0" smtClean="0">
                <a:latin typeface="+mj-ea"/>
                <a:ea typeface="+mj-ea"/>
              </a:rPr>
              <a:t>동 마을조합 정기후원 안내</a:t>
            </a:r>
            <a:endParaRPr lang="en-US" altLang="ko-KR" sz="1300" b="1" u="sng" dirty="0">
              <a:latin typeface="+mj-ea"/>
              <a:ea typeface="+mj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0523" y="2809968"/>
            <a:ext cx="26840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ko-KR" altLang="en-US" sz="1100" dirty="0" smtClean="0">
                <a:latin typeface="+mj-ea"/>
                <a:ea typeface="+mj-ea"/>
              </a:rPr>
              <a:t>우리조합의 후원자가 되어 주세요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</a:p>
          <a:p>
            <a:pPr algn="ctr" latinLnBrk="1"/>
            <a:r>
              <a:rPr lang="ko-KR" altLang="en-US" sz="1100" dirty="0" smtClean="0">
                <a:latin typeface="+mj-ea"/>
                <a:ea typeface="+mj-ea"/>
              </a:rPr>
              <a:t>여러분들의 관심과 응원으로</a:t>
            </a:r>
            <a:endParaRPr lang="en-US" altLang="ko-KR" sz="1100" dirty="0" smtClean="0">
              <a:latin typeface="+mj-ea"/>
              <a:ea typeface="+mj-ea"/>
            </a:endParaRPr>
          </a:p>
          <a:p>
            <a:pPr algn="ctr" latinLnBrk="1"/>
            <a:r>
              <a:rPr lang="ko-KR" altLang="en-US" sz="1100" dirty="0" smtClean="0">
                <a:latin typeface="+mj-ea"/>
                <a:ea typeface="+mj-ea"/>
              </a:rPr>
              <a:t>주민들이 함께 성장하고 </a:t>
            </a:r>
            <a:endParaRPr lang="en-US" altLang="ko-KR" sz="1100" dirty="0" smtClean="0">
              <a:latin typeface="+mj-ea"/>
              <a:ea typeface="+mj-ea"/>
            </a:endParaRPr>
          </a:p>
          <a:p>
            <a:pPr algn="ctr" latinLnBrk="1"/>
            <a:r>
              <a:rPr lang="ko-KR" altLang="en-US" sz="1100" dirty="0" smtClean="0">
                <a:latin typeface="+mj-ea"/>
                <a:ea typeface="+mj-ea"/>
              </a:rPr>
              <a:t>지역을 가꿉니다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</a:p>
          <a:p>
            <a:pPr algn="ctr" latinLnBrk="1"/>
            <a:endParaRPr lang="en-US" altLang="ko-KR" sz="1100" dirty="0">
              <a:latin typeface="+mj-ea"/>
              <a:ea typeface="+mj-ea"/>
            </a:endParaRPr>
          </a:p>
          <a:p>
            <a:pPr algn="ctr" latinLnBrk="1"/>
            <a:r>
              <a:rPr lang="ko-KR" altLang="ko-KR" sz="1100" b="1" dirty="0">
                <a:latin typeface="+mj-ea"/>
                <a:ea typeface="+mj-ea"/>
              </a:rPr>
              <a:t>후원계좌 </a:t>
            </a:r>
            <a:endParaRPr lang="en-US" altLang="ko-KR" sz="11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ko-KR" sz="1100" b="1" dirty="0" smtClean="0">
                <a:latin typeface="+mj-ea"/>
                <a:ea typeface="+mj-ea"/>
              </a:rPr>
              <a:t>신협 </a:t>
            </a:r>
            <a:r>
              <a:rPr lang="en-US" altLang="ko-KR" sz="1100" b="1" dirty="0" smtClean="0">
                <a:latin typeface="+mj-ea"/>
                <a:ea typeface="+mj-ea"/>
              </a:rPr>
              <a:t>131-021-495303</a:t>
            </a:r>
          </a:p>
          <a:p>
            <a:pPr algn="ctr" latinLnBrk="1"/>
            <a:r>
              <a:rPr lang="en-US" altLang="ko-KR" sz="1100" b="1" dirty="0" smtClean="0">
                <a:latin typeface="+mj-ea"/>
                <a:ea typeface="+mj-ea"/>
              </a:rPr>
              <a:t>(</a:t>
            </a:r>
            <a:r>
              <a:rPr lang="ko-KR" altLang="ko-KR" sz="1100" b="1" dirty="0">
                <a:latin typeface="+mj-ea"/>
                <a:ea typeface="+mj-ea"/>
              </a:rPr>
              <a:t>수유</a:t>
            </a:r>
            <a:r>
              <a:rPr lang="en-US" altLang="ko-KR" sz="1100" b="1" dirty="0">
                <a:latin typeface="+mj-ea"/>
                <a:ea typeface="+mj-ea"/>
              </a:rPr>
              <a:t>1</a:t>
            </a:r>
            <a:r>
              <a:rPr lang="ko-KR" altLang="ko-KR" sz="1100" b="1" dirty="0">
                <a:latin typeface="+mj-ea"/>
                <a:ea typeface="+mj-ea"/>
              </a:rPr>
              <a:t>동마을관리사회적협동조합</a:t>
            </a:r>
            <a:r>
              <a:rPr lang="en-US" altLang="ko-KR" sz="1100" b="1" dirty="0" smtClean="0">
                <a:latin typeface="+mj-ea"/>
                <a:ea typeface="+mj-ea"/>
              </a:rPr>
              <a:t>)</a:t>
            </a:r>
          </a:p>
          <a:p>
            <a:pPr algn="ctr" latinLnBrk="1"/>
            <a:endParaRPr lang="ko-KR" altLang="ko-KR" sz="1100" b="1" dirty="0">
              <a:latin typeface="+mj-ea"/>
              <a:ea typeface="+mj-ea"/>
            </a:endParaRPr>
          </a:p>
          <a:p>
            <a:pPr algn="ctr" latinLnBrk="1"/>
            <a:endParaRPr lang="ko-KR" altLang="ko-KR" sz="11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70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2" y="2900273"/>
            <a:ext cx="3977804" cy="731273"/>
          </a:xfrm>
          <a:prstGeom prst="rect">
            <a:avLst/>
          </a:prstGeom>
        </p:spPr>
      </p:pic>
      <p:sp>
        <p:nvSpPr>
          <p:cNvPr id="10" name="가로로 말린 두루마리 모양 9"/>
          <p:cNvSpPr/>
          <p:nvPr/>
        </p:nvSpPr>
        <p:spPr>
          <a:xfrm>
            <a:off x="224916" y="102638"/>
            <a:ext cx="1333296" cy="66734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500" b="1" dirty="0" smtClean="0">
                <a:solidFill>
                  <a:srgbClr val="0070C0"/>
                </a:solidFill>
                <a:latin typeface="+mj-ea"/>
                <a:ea typeface="+mj-ea"/>
              </a:rPr>
              <a:t>아듀 </a:t>
            </a:r>
            <a:r>
              <a:rPr lang="en-US" altLang="ko-KR" sz="1500" b="1" dirty="0" smtClean="0">
                <a:solidFill>
                  <a:srgbClr val="0070C0"/>
                </a:solidFill>
                <a:latin typeface="+mj-ea"/>
                <a:ea typeface="+mj-ea"/>
              </a:rPr>
              <a:t>2023!!</a:t>
            </a:r>
            <a:endParaRPr lang="ko-KR" altLang="en-US" sz="15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226" y="3016903"/>
            <a:ext cx="3746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1"/>
            <a:r>
              <a:rPr lang="ko-KR" altLang="en-US" sz="1500" b="1" dirty="0" smtClean="0">
                <a:latin typeface="+mj-ea"/>
                <a:ea typeface="+mj-ea"/>
              </a:rPr>
              <a:t>빨래골마을사랑방 </a:t>
            </a:r>
            <a:r>
              <a:rPr lang="ko-KR" altLang="ko-KR" sz="1500" b="1" dirty="0" smtClean="0">
                <a:latin typeface="+mj-ea"/>
                <a:ea typeface="+mj-ea"/>
              </a:rPr>
              <a:t>수다</a:t>
            </a:r>
            <a:r>
              <a:rPr lang="en-US" altLang="ko-KR" sz="1500" b="1" dirty="0" smtClean="0">
                <a:latin typeface="+mj-ea"/>
                <a:ea typeface="+mj-ea"/>
              </a:rPr>
              <a:t> &amp; </a:t>
            </a:r>
            <a:r>
              <a:rPr lang="ko-KR" altLang="en-US" sz="1500" b="1" dirty="0" smtClean="0">
                <a:latin typeface="+mj-ea"/>
                <a:ea typeface="+mj-ea"/>
              </a:rPr>
              <a:t>수유</a:t>
            </a:r>
            <a:r>
              <a:rPr lang="ko-KR" altLang="ko-KR" sz="1500" b="1" dirty="0" smtClean="0">
                <a:latin typeface="+mj-ea"/>
                <a:ea typeface="+mj-ea"/>
              </a:rPr>
              <a:t>은빛마당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endParaRPr lang="en-US" altLang="ko-KR" sz="15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en-US" sz="1500" b="1" dirty="0" smtClean="0">
                <a:latin typeface="+mj-ea"/>
                <a:ea typeface="+mj-ea"/>
              </a:rPr>
              <a:t>본격적인 사업 시작</a:t>
            </a:r>
            <a:endParaRPr lang="ko-KR" altLang="ko-KR" sz="1500" dirty="0"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543" y="3778901"/>
            <a:ext cx="35576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빨래골 마을사랑방 수다</a:t>
            </a:r>
            <a:r>
              <a:rPr lang="en-US" altLang="ko-KR" sz="1100" dirty="0">
                <a:latin typeface="+mj-ea"/>
                <a:ea typeface="+mj-ea"/>
              </a:rPr>
              <a:t> &amp; </a:t>
            </a:r>
            <a:r>
              <a:rPr lang="ko-KR" altLang="ko-KR" sz="1100" dirty="0">
                <a:latin typeface="+mj-ea"/>
                <a:ea typeface="+mj-ea"/>
              </a:rPr>
              <a:t>수유은빛마당이</a:t>
            </a:r>
            <a:r>
              <a:rPr lang="en-US" altLang="ko-KR" sz="1100" dirty="0">
                <a:latin typeface="+mj-ea"/>
                <a:ea typeface="+mj-ea"/>
              </a:rPr>
              <a:t> 6</a:t>
            </a:r>
            <a:r>
              <a:rPr lang="ko-KR" altLang="ko-KR" sz="1100" dirty="0">
                <a:latin typeface="+mj-ea"/>
                <a:ea typeface="+mj-ea"/>
              </a:rPr>
              <a:t>월</a:t>
            </a:r>
            <a:r>
              <a:rPr lang="en-US" altLang="ko-KR" sz="1100" dirty="0">
                <a:latin typeface="+mj-ea"/>
                <a:ea typeface="+mj-ea"/>
              </a:rPr>
              <a:t> 17</a:t>
            </a:r>
            <a:r>
              <a:rPr lang="ko-KR" altLang="ko-KR" sz="1100" dirty="0">
                <a:latin typeface="+mj-ea"/>
                <a:ea typeface="+mj-ea"/>
              </a:rPr>
              <a:t>일 개관식을 열고 본격적인 활동을 시작했습니다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r>
              <a:rPr lang="ko-KR" altLang="ko-KR" sz="1100" dirty="0">
                <a:latin typeface="+mj-ea"/>
                <a:ea typeface="+mj-ea"/>
              </a:rPr>
              <a:t>수다는 주민들의 사랑방으로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은빛마당은 </a:t>
            </a:r>
            <a:r>
              <a:rPr lang="en-US" altLang="ko-KR" sz="1100" dirty="0">
                <a:latin typeface="+mj-ea"/>
                <a:ea typeface="+mj-ea"/>
              </a:rPr>
              <a:t>60</a:t>
            </a:r>
            <a:r>
              <a:rPr lang="ko-KR" altLang="ko-KR" sz="1100" dirty="0">
                <a:latin typeface="+mj-ea"/>
                <a:ea typeface="+mj-ea"/>
              </a:rPr>
              <a:t>플러스 활력소로서 각각 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동의 오랜 숙원사업이었던 지역주민들을 위한 커뮤니티 공간으로 자리매김할 수 </a:t>
            </a:r>
            <a:r>
              <a:rPr lang="ko-KR" altLang="ko-KR" sz="1100" dirty="0" smtClean="0">
                <a:latin typeface="+mj-ea"/>
                <a:ea typeface="+mj-ea"/>
              </a:rPr>
              <a:t>있게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된 것입니다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  <a:endParaRPr lang="ko-KR" altLang="ko-KR" sz="1100" dirty="0">
              <a:latin typeface="+mj-ea"/>
              <a:ea typeface="+mj-ea"/>
            </a:endParaRPr>
          </a:p>
          <a:p>
            <a:pPr algn="just"/>
            <a:r>
              <a:rPr lang="ko-KR" altLang="ko-KR" sz="1100" dirty="0">
                <a:latin typeface="+mj-ea"/>
                <a:ea typeface="+mj-ea"/>
              </a:rPr>
              <a:t>현재도 ‘수다’</a:t>
            </a:r>
            <a:r>
              <a:rPr lang="ko-KR" altLang="ko-KR" sz="1100" dirty="0" smtClean="0">
                <a:latin typeface="+mj-ea"/>
                <a:ea typeface="+mj-ea"/>
              </a:rPr>
              <a:t>는 수다카페</a:t>
            </a:r>
            <a:r>
              <a:rPr lang="en-US" altLang="ko-KR" sz="1100" dirty="0" smtClean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수다키친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생생배움터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수다극장 </a:t>
            </a:r>
            <a:r>
              <a:rPr lang="ko-KR" altLang="en-US" sz="1100" dirty="0" smtClean="0">
                <a:latin typeface="+mj-ea"/>
                <a:ea typeface="+mj-ea"/>
              </a:rPr>
              <a:t>등 각 공간마다 문화</a:t>
            </a:r>
            <a:r>
              <a:rPr lang="en-US" altLang="ko-KR" sz="1100" dirty="0" smtClean="0">
                <a:latin typeface="+mj-ea"/>
                <a:ea typeface="+mj-ea"/>
              </a:rPr>
              <a:t>, </a:t>
            </a:r>
            <a:r>
              <a:rPr lang="ko-KR" altLang="en-US" sz="1100" dirty="0" smtClean="0">
                <a:latin typeface="+mj-ea"/>
                <a:ea typeface="+mj-ea"/>
              </a:rPr>
              <a:t>교육</a:t>
            </a:r>
            <a:r>
              <a:rPr lang="en-US" altLang="ko-KR" sz="1100" dirty="0" smtClean="0">
                <a:latin typeface="+mj-ea"/>
                <a:ea typeface="+mj-ea"/>
              </a:rPr>
              <a:t>, </a:t>
            </a:r>
            <a:r>
              <a:rPr lang="ko-KR" altLang="en-US" sz="1100" dirty="0" smtClean="0">
                <a:latin typeface="+mj-ea"/>
                <a:ea typeface="+mj-ea"/>
              </a:rPr>
              <a:t>복지사업을 펼치고 있으며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‘은빛마당’은 시니어들을 위한 </a:t>
            </a:r>
            <a:r>
              <a:rPr lang="ko-KR" altLang="ko-KR" sz="1100" dirty="0" smtClean="0">
                <a:latin typeface="+mj-ea"/>
                <a:ea typeface="+mj-ea"/>
              </a:rPr>
              <a:t>교육</a:t>
            </a:r>
            <a:r>
              <a:rPr lang="ko-KR" altLang="en-US" sz="1100" dirty="0" smtClean="0">
                <a:latin typeface="+mj-ea"/>
                <a:ea typeface="+mj-ea"/>
              </a:rPr>
              <a:t>문화 프로그램</a:t>
            </a:r>
            <a:r>
              <a:rPr lang="en-US" altLang="ko-KR" sz="1100" dirty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및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err="1" smtClean="0">
                <a:latin typeface="+mj-ea"/>
                <a:ea typeface="+mj-ea"/>
              </a:rPr>
              <a:t>한방카페</a:t>
            </a:r>
            <a:r>
              <a:rPr lang="ko-KR" altLang="en-US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사업을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운영 중입니다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</a:p>
          <a:p>
            <a:pPr algn="just"/>
            <a:r>
              <a:rPr lang="ko-KR" altLang="ko-KR" sz="1100" dirty="0" smtClean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지난 </a:t>
            </a:r>
            <a:r>
              <a:rPr lang="en-US" altLang="ko-KR" sz="1100" dirty="0">
                <a:latin typeface="+mj-ea"/>
                <a:ea typeface="+mj-ea"/>
              </a:rPr>
              <a:t>10</a:t>
            </a:r>
            <a:r>
              <a:rPr lang="ko-KR" altLang="ko-KR" sz="1100" dirty="0" smtClean="0">
                <a:latin typeface="+mj-ea"/>
                <a:ea typeface="+mj-ea"/>
              </a:rPr>
              <a:t>월</a:t>
            </a:r>
            <a:r>
              <a:rPr lang="ko-KR" altLang="en-US" sz="1100" dirty="0" smtClean="0">
                <a:latin typeface="+mj-ea"/>
                <a:ea typeface="+mj-ea"/>
              </a:rPr>
              <a:t>부터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이들 공간에 대한 무상 사용기간이 연장되어 </a:t>
            </a:r>
            <a:r>
              <a:rPr lang="en-US" altLang="ko-KR" sz="1100" dirty="0" smtClean="0">
                <a:latin typeface="+mj-ea"/>
                <a:ea typeface="+mj-ea"/>
              </a:rPr>
              <a:t>2024</a:t>
            </a:r>
            <a:r>
              <a:rPr lang="ko-KR" altLang="ko-KR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10</a:t>
            </a:r>
            <a:r>
              <a:rPr lang="ko-KR" altLang="ko-KR" sz="1100" dirty="0">
                <a:latin typeface="+mj-ea"/>
                <a:ea typeface="+mj-ea"/>
              </a:rPr>
              <a:t>월 </a:t>
            </a:r>
            <a:r>
              <a:rPr lang="en-US" altLang="ko-KR" sz="1100" dirty="0">
                <a:latin typeface="+mj-ea"/>
                <a:ea typeface="+mj-ea"/>
              </a:rPr>
              <a:t>16</a:t>
            </a:r>
            <a:r>
              <a:rPr lang="ko-KR" altLang="ko-KR" sz="1100" dirty="0">
                <a:latin typeface="+mj-ea"/>
                <a:ea typeface="+mj-ea"/>
              </a:rPr>
              <a:t>일까지 무상사용 및 수익 활동을 할 </a:t>
            </a:r>
            <a:r>
              <a:rPr lang="ko-KR" altLang="en-US" sz="1100" dirty="0" smtClean="0">
                <a:latin typeface="+mj-ea"/>
                <a:ea typeface="+mj-ea"/>
              </a:rPr>
              <a:t>수 있게 되었습니다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0044" y="769981"/>
            <a:ext cx="4020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1"/>
            <a:r>
              <a:rPr lang="en-US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“</a:t>
            </a:r>
            <a:r>
              <a:rPr lang="ko-KR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함께여서 </a:t>
            </a:r>
            <a:r>
              <a:rPr lang="ko-KR" altLang="ko-KR" sz="2000" b="1" dirty="0">
                <a:solidFill>
                  <a:srgbClr val="00B050"/>
                </a:solidFill>
                <a:latin typeface="+mj-ea"/>
                <a:ea typeface="+mj-ea"/>
              </a:rPr>
              <a:t>더없이 </a:t>
            </a:r>
            <a:r>
              <a:rPr lang="ko-KR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행복했던</a:t>
            </a:r>
            <a:r>
              <a:rPr lang="en-US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”</a:t>
            </a:r>
            <a:r>
              <a:rPr lang="ko-KR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 </a:t>
            </a:r>
            <a:endParaRPr lang="en-US" altLang="ko-KR" sz="2000" b="1" dirty="0" smtClean="0">
              <a:solidFill>
                <a:srgbClr val="00B050"/>
              </a:solidFill>
              <a:latin typeface="+mj-ea"/>
              <a:ea typeface="+mj-ea"/>
            </a:endParaRPr>
          </a:p>
          <a:p>
            <a:pPr algn="ctr" latinLnBrk="1"/>
            <a:r>
              <a:rPr lang="en-US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2023</a:t>
            </a:r>
            <a:r>
              <a:rPr lang="ko-KR" altLang="en-US" sz="2000" b="1" dirty="0" smtClean="0">
                <a:solidFill>
                  <a:srgbClr val="00B050"/>
                </a:solidFill>
                <a:latin typeface="+mj-ea"/>
                <a:ea typeface="+mj-ea"/>
              </a:rPr>
              <a:t>년</a:t>
            </a:r>
            <a:r>
              <a:rPr lang="en-US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 </a:t>
            </a:r>
            <a:r>
              <a:rPr lang="ko-KR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수유</a:t>
            </a:r>
            <a:r>
              <a:rPr lang="en-US" altLang="ko-KR" sz="2000" b="1" dirty="0">
                <a:solidFill>
                  <a:srgbClr val="00B050"/>
                </a:solidFill>
                <a:latin typeface="+mj-ea"/>
                <a:ea typeface="+mj-ea"/>
              </a:rPr>
              <a:t>1</a:t>
            </a:r>
            <a:r>
              <a:rPr lang="ko-KR" altLang="ko-KR" sz="2000" b="1" dirty="0">
                <a:solidFill>
                  <a:srgbClr val="00B050"/>
                </a:solidFill>
                <a:latin typeface="+mj-ea"/>
                <a:ea typeface="+mj-ea"/>
              </a:rPr>
              <a:t>동 </a:t>
            </a:r>
            <a:r>
              <a:rPr lang="ko-KR" altLang="ko-KR" sz="2000" b="1" dirty="0" smtClean="0">
                <a:solidFill>
                  <a:srgbClr val="00B050"/>
                </a:solidFill>
                <a:latin typeface="+mj-ea"/>
                <a:ea typeface="+mj-ea"/>
              </a:rPr>
              <a:t>마을조합 </a:t>
            </a:r>
            <a:r>
              <a:rPr lang="ko-KR" altLang="ko-KR" sz="2000" b="1" dirty="0">
                <a:solidFill>
                  <a:srgbClr val="00B050"/>
                </a:solidFill>
                <a:latin typeface="+mj-ea"/>
                <a:ea typeface="+mj-ea"/>
              </a:rPr>
              <a:t>발자취</a:t>
            </a:r>
            <a:endParaRPr lang="ko-KR" altLang="ko-KR" sz="2000" dirty="0">
              <a:solidFill>
                <a:srgbClr val="00B050"/>
              </a:solidFill>
              <a:latin typeface="+mj-ea"/>
              <a:ea typeface="+mj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8" y="3099701"/>
            <a:ext cx="1595535" cy="10636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627">
            <a:off x="6772255" y="3444757"/>
            <a:ext cx="1562806" cy="11181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8" y="4185890"/>
            <a:ext cx="1280160" cy="171297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608">
            <a:off x="6609731" y="4808552"/>
            <a:ext cx="1525756" cy="1141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34114" y="1653215"/>
            <a:ext cx="486912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200" b="1" dirty="0">
                <a:latin typeface="+mj-ea"/>
                <a:ea typeface="+mj-ea"/>
              </a:rPr>
              <a:t>2023</a:t>
            </a:r>
            <a:r>
              <a:rPr lang="ko-KR" altLang="ko-KR" sz="1200" b="1" dirty="0">
                <a:latin typeface="+mj-ea"/>
                <a:ea typeface="+mj-ea"/>
              </a:rPr>
              <a:t>년 한해 동안 수유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동 마을조합은 </a:t>
            </a:r>
            <a:r>
              <a:rPr lang="ko-KR" altLang="ko-KR" sz="1200" b="1" dirty="0" smtClean="0">
                <a:latin typeface="+mj-ea"/>
                <a:ea typeface="+mj-ea"/>
              </a:rPr>
              <a:t>지역주민</a:t>
            </a:r>
            <a:r>
              <a:rPr lang="en-US" altLang="ko-KR" sz="1200" b="1" dirty="0">
                <a:latin typeface="+mj-ea"/>
                <a:ea typeface="+mj-ea"/>
              </a:rPr>
              <a:t> </a:t>
            </a:r>
            <a:r>
              <a:rPr lang="ko-KR" altLang="en-US" sz="1200" b="1" dirty="0" smtClean="0">
                <a:latin typeface="+mj-ea"/>
                <a:ea typeface="+mj-ea"/>
              </a:rPr>
              <a:t>그리고</a:t>
            </a:r>
            <a:r>
              <a:rPr lang="ko-KR" altLang="ko-KR" sz="1200" b="1" dirty="0" smtClean="0">
                <a:latin typeface="+mj-ea"/>
                <a:ea typeface="+mj-ea"/>
              </a:rPr>
              <a:t> 조합원들</a:t>
            </a:r>
            <a:r>
              <a:rPr lang="ko-KR" altLang="en-US" sz="1200" b="1" dirty="0" smtClean="0">
                <a:latin typeface="+mj-ea"/>
                <a:ea typeface="+mj-ea"/>
              </a:rPr>
              <a:t>과</a:t>
            </a:r>
            <a:r>
              <a:rPr lang="ko-KR" altLang="ko-KR" sz="1200" b="1" dirty="0" smtClean="0">
                <a:latin typeface="+mj-ea"/>
                <a:ea typeface="+mj-ea"/>
              </a:rPr>
              <a:t> </a:t>
            </a:r>
            <a:endParaRPr lang="en-US" altLang="ko-KR" sz="12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ko-KR" sz="1200" b="1" dirty="0" smtClean="0">
                <a:latin typeface="+mj-ea"/>
                <a:ea typeface="+mj-ea"/>
              </a:rPr>
              <a:t>함께하면서 </a:t>
            </a:r>
            <a:r>
              <a:rPr lang="ko-KR" altLang="ko-KR" sz="1200" b="1" dirty="0">
                <a:latin typeface="+mj-ea"/>
                <a:ea typeface="+mj-ea"/>
              </a:rPr>
              <a:t>많은 일들을 이뤄냈습니다</a:t>
            </a:r>
            <a:r>
              <a:rPr lang="en-US" altLang="ko-KR" sz="1200" b="1" dirty="0">
                <a:latin typeface="+mj-ea"/>
                <a:ea typeface="+mj-ea"/>
              </a:rPr>
              <a:t>. </a:t>
            </a:r>
            <a:r>
              <a:rPr lang="ko-KR" altLang="ko-KR" sz="1200" b="1" dirty="0">
                <a:latin typeface="+mj-ea"/>
                <a:ea typeface="+mj-ea"/>
              </a:rPr>
              <a:t>함께여서 더 없이 행복했고</a:t>
            </a:r>
            <a:r>
              <a:rPr lang="en-US" altLang="ko-KR" sz="1200" b="1" dirty="0">
                <a:latin typeface="+mj-ea"/>
                <a:ea typeface="+mj-ea"/>
              </a:rPr>
              <a:t>, </a:t>
            </a:r>
            <a:r>
              <a:rPr lang="ko-KR" altLang="ko-KR" sz="1200" b="1" dirty="0">
                <a:latin typeface="+mj-ea"/>
                <a:ea typeface="+mj-ea"/>
              </a:rPr>
              <a:t>같이 나누었기에 의미가 있는 성과들입니다</a:t>
            </a:r>
            <a:r>
              <a:rPr lang="en-US" altLang="ko-KR" sz="1200" b="1" dirty="0">
                <a:latin typeface="+mj-ea"/>
                <a:ea typeface="+mj-ea"/>
              </a:rPr>
              <a:t>. </a:t>
            </a:r>
            <a:endParaRPr lang="ko-KR" altLang="ko-KR" sz="1200" b="1" dirty="0">
              <a:latin typeface="+mj-ea"/>
              <a:ea typeface="+mj-ea"/>
            </a:endParaRPr>
          </a:p>
          <a:p>
            <a:pPr algn="ctr" latinLnBrk="1"/>
            <a:r>
              <a:rPr lang="ko-KR" altLang="ko-KR" sz="1200" b="1" dirty="0">
                <a:latin typeface="+mj-ea"/>
                <a:ea typeface="+mj-ea"/>
              </a:rPr>
              <a:t>그래서 </a:t>
            </a:r>
            <a:r>
              <a:rPr lang="en-US" altLang="ko-KR" sz="1200" b="1" dirty="0">
                <a:latin typeface="+mj-ea"/>
                <a:ea typeface="+mj-ea"/>
              </a:rPr>
              <a:t>2023</a:t>
            </a:r>
            <a:r>
              <a:rPr lang="ko-KR" altLang="ko-KR" sz="1200" b="1" dirty="0">
                <a:latin typeface="+mj-ea"/>
                <a:ea typeface="+mj-ea"/>
              </a:rPr>
              <a:t>년 한해를 되돌아보며 수유</a:t>
            </a:r>
            <a:r>
              <a:rPr lang="en-US" altLang="ko-KR" sz="1200" b="1" dirty="0">
                <a:latin typeface="+mj-ea"/>
                <a:ea typeface="+mj-ea"/>
              </a:rPr>
              <a:t>1</a:t>
            </a:r>
            <a:r>
              <a:rPr lang="ko-KR" altLang="ko-KR" sz="1200" b="1" dirty="0">
                <a:latin typeface="+mj-ea"/>
                <a:ea typeface="+mj-ea"/>
              </a:rPr>
              <a:t>동 마을조합의 발자취를 </a:t>
            </a:r>
            <a:endParaRPr lang="en-US" altLang="ko-KR" sz="12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ko-KR" sz="1200" b="1" dirty="0" smtClean="0">
                <a:latin typeface="+mj-ea"/>
                <a:ea typeface="+mj-ea"/>
              </a:rPr>
              <a:t>정리해 </a:t>
            </a:r>
            <a:r>
              <a:rPr lang="ko-KR" altLang="ko-KR" sz="1200" b="1" dirty="0">
                <a:latin typeface="+mj-ea"/>
                <a:ea typeface="+mj-ea"/>
              </a:rPr>
              <a:t>보았습니다</a:t>
            </a:r>
            <a:r>
              <a:rPr lang="en-US" altLang="ko-KR" sz="1200" b="1" dirty="0">
                <a:latin typeface="+mj-ea"/>
                <a:ea typeface="+mj-ea"/>
              </a:rPr>
              <a:t>.   </a:t>
            </a:r>
            <a:endParaRPr lang="ko-KR" altLang="ko-KR" sz="12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086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41">
            <a:off x="2457624" y="4088076"/>
            <a:ext cx="1923514" cy="108041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33" y="5681313"/>
            <a:ext cx="3977804" cy="73127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3" y="483376"/>
            <a:ext cx="3977804" cy="7312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37727" y="5772846"/>
            <a:ext cx="24352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1"/>
            <a:r>
              <a:rPr lang="ko-KR" altLang="ko-KR" sz="1500" b="1" dirty="0">
                <a:latin typeface="+mj-ea"/>
                <a:ea typeface="+mj-ea"/>
              </a:rPr>
              <a:t>수다키친에서 </a:t>
            </a:r>
            <a:r>
              <a:rPr lang="ko-KR" altLang="ko-KR" sz="1500" b="1" dirty="0" smtClean="0">
                <a:latin typeface="+mj-ea"/>
                <a:ea typeface="+mj-ea"/>
              </a:rPr>
              <a:t>만들어</a:t>
            </a:r>
            <a:r>
              <a:rPr lang="ko-KR" altLang="en-US" sz="1500" b="1" dirty="0" smtClean="0">
                <a:latin typeface="+mj-ea"/>
                <a:ea typeface="+mj-ea"/>
              </a:rPr>
              <a:t>지는</a:t>
            </a:r>
            <a:r>
              <a:rPr lang="ko-KR" altLang="ko-KR" sz="1500" b="1" dirty="0" smtClean="0">
                <a:latin typeface="+mj-ea"/>
                <a:ea typeface="+mj-ea"/>
              </a:rPr>
              <a:t> </a:t>
            </a:r>
            <a:endParaRPr lang="en-US" altLang="ko-KR" sz="15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en-US" sz="1500" b="1" dirty="0" smtClean="0">
                <a:latin typeface="+mj-ea"/>
                <a:ea typeface="+mj-ea"/>
              </a:rPr>
              <a:t>맛있는</a:t>
            </a:r>
            <a:r>
              <a:rPr lang="ko-KR" altLang="ko-KR" sz="1500" b="1" dirty="0" smtClean="0">
                <a:latin typeface="+mj-ea"/>
                <a:ea typeface="+mj-ea"/>
              </a:rPr>
              <a:t> </a:t>
            </a:r>
            <a:r>
              <a:rPr lang="ko-KR" altLang="ko-KR" sz="1500" b="1" dirty="0">
                <a:latin typeface="+mj-ea"/>
                <a:ea typeface="+mj-ea"/>
              </a:rPr>
              <a:t>밥상공동체</a:t>
            </a:r>
            <a:endParaRPr lang="ko-KR" altLang="ko-KR" sz="1500" dirty="0"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0823" y="3164667"/>
            <a:ext cx="3557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빨래골마을사랑방 수다</a:t>
            </a:r>
            <a:r>
              <a:rPr lang="en-US" altLang="ko-KR" sz="1100" dirty="0">
                <a:latin typeface="+mj-ea"/>
                <a:ea typeface="+mj-ea"/>
              </a:rPr>
              <a:t> 1</a:t>
            </a:r>
            <a:r>
              <a:rPr lang="ko-KR" altLang="ko-KR" sz="1100" dirty="0">
                <a:latin typeface="+mj-ea"/>
                <a:ea typeface="+mj-ea"/>
              </a:rPr>
              <a:t>층에 자리한 수다키친에서는 </a:t>
            </a:r>
            <a:r>
              <a:rPr lang="en-US" altLang="ko-KR" sz="1100" dirty="0">
                <a:latin typeface="+mj-ea"/>
                <a:ea typeface="+mj-ea"/>
              </a:rPr>
              <a:t>2023</a:t>
            </a:r>
            <a:r>
              <a:rPr lang="ko-KR" altLang="ko-KR" sz="1100" dirty="0">
                <a:latin typeface="+mj-ea"/>
                <a:ea typeface="+mj-ea"/>
              </a:rPr>
              <a:t>년 </a:t>
            </a:r>
            <a:r>
              <a:rPr lang="ko-KR" altLang="ko-KR" sz="1100" dirty="0" smtClean="0">
                <a:latin typeface="+mj-ea"/>
                <a:ea typeface="+mj-ea"/>
              </a:rPr>
              <a:t>한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 smtClean="0">
                <a:latin typeface="+mj-ea"/>
                <a:ea typeface="+mj-ea"/>
              </a:rPr>
              <a:t>해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 smtClean="0">
                <a:latin typeface="+mj-ea"/>
                <a:ea typeface="+mj-ea"/>
              </a:rPr>
              <a:t>동안 </a:t>
            </a:r>
            <a:r>
              <a:rPr lang="ko-KR" altLang="ko-KR" sz="1100" dirty="0">
                <a:latin typeface="+mj-ea"/>
                <a:ea typeface="+mj-ea"/>
              </a:rPr>
              <a:t>수많은 요리들이 탄생했습니다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en-US" altLang="ko-KR" sz="1100" dirty="0" smtClean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 smtClean="0">
                <a:latin typeface="+mj-ea"/>
                <a:ea typeface="+mj-ea"/>
              </a:rPr>
              <a:t>7</a:t>
            </a:r>
            <a:r>
              <a:rPr lang="ko-KR" altLang="ko-KR" sz="1100" dirty="0">
                <a:latin typeface="+mj-ea"/>
                <a:ea typeface="+mj-ea"/>
              </a:rPr>
              <a:t>월 월요노인밥상 첫 조리를 시작으로 매월 첫째주 월요일에는 </a:t>
            </a:r>
            <a:r>
              <a:rPr lang="ko-KR" altLang="ko-KR" sz="1100" dirty="0" smtClean="0">
                <a:latin typeface="+mj-ea"/>
                <a:ea typeface="+mj-ea"/>
              </a:rPr>
              <a:t>어르신에게 </a:t>
            </a:r>
            <a:r>
              <a:rPr lang="ko-KR" altLang="ko-KR" sz="1100" dirty="0">
                <a:latin typeface="+mj-ea"/>
                <a:ea typeface="+mj-ea"/>
              </a:rPr>
              <a:t>식사를 대접했고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요리만들기를 주제로 다양한 교실이 열려 이웃들과 함께 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7</a:t>
            </a:r>
            <a:r>
              <a:rPr lang="ko-KR" altLang="ko-KR" sz="1100" dirty="0">
                <a:latin typeface="+mj-ea"/>
                <a:ea typeface="+mj-ea"/>
              </a:rPr>
              <a:t>월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열무물김치만들기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어린이요리교실이 열리는가 하면</a:t>
            </a:r>
            <a:r>
              <a:rPr lang="en-US" altLang="ko-KR" sz="1100" dirty="0">
                <a:latin typeface="+mj-ea"/>
                <a:ea typeface="+mj-ea"/>
              </a:rPr>
              <a:t>, 8</a:t>
            </a:r>
            <a:r>
              <a:rPr lang="ko-KR" altLang="ko-KR" sz="1100" dirty="0">
                <a:latin typeface="+mj-ea"/>
                <a:ea typeface="+mj-ea"/>
              </a:rPr>
              <a:t>월에는 가정식뷔페를 시작으로 </a:t>
            </a:r>
            <a:r>
              <a:rPr lang="en-US" altLang="ko-KR" sz="1100" dirty="0">
                <a:latin typeface="+mj-ea"/>
                <a:ea typeface="+mj-ea"/>
              </a:rPr>
              <a:t>9, 10</a:t>
            </a:r>
            <a:r>
              <a:rPr lang="ko-KR" altLang="ko-KR" sz="1100" dirty="0">
                <a:latin typeface="+mj-ea"/>
                <a:ea typeface="+mj-ea"/>
              </a:rPr>
              <a:t>월에는 황금마을식당 오픈으로 풍성한 점심을 제공했으며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고구마줄기김치만들기로 수유공동체를 확인하기도 했습니다</a:t>
            </a:r>
            <a:r>
              <a:rPr lang="en-US" altLang="ko-KR" sz="1100" dirty="0">
                <a:latin typeface="+mj-ea"/>
                <a:ea typeface="+mj-ea"/>
              </a:rPr>
              <a:t>. 11</a:t>
            </a:r>
            <a:r>
              <a:rPr lang="ko-KR" altLang="ko-KR" sz="1100" dirty="0">
                <a:latin typeface="+mj-ea"/>
                <a:ea typeface="+mj-ea"/>
              </a:rPr>
              <a:t>월에는 김장하는 날을 정해 대규모 김치만들기 </a:t>
            </a:r>
            <a:r>
              <a:rPr lang="ko-KR" altLang="ko-KR" sz="1100" dirty="0" smtClean="0">
                <a:latin typeface="+mj-ea"/>
                <a:ea typeface="+mj-ea"/>
              </a:rPr>
              <a:t>행사도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이어졌습니다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en-US" sz="1100" dirty="0" smtClean="0">
                <a:latin typeface="+mj-ea"/>
                <a:ea typeface="+mj-ea"/>
              </a:rPr>
              <a:t>지역의 </a:t>
            </a:r>
            <a:r>
              <a:rPr lang="ko-KR" altLang="ko-KR" sz="1100" dirty="0" smtClean="0">
                <a:latin typeface="+mj-ea"/>
                <a:ea typeface="+mj-ea"/>
              </a:rPr>
              <a:t>여러 </a:t>
            </a:r>
            <a:r>
              <a:rPr lang="ko-KR" altLang="ko-KR" sz="1100" dirty="0">
                <a:latin typeface="+mj-ea"/>
                <a:ea typeface="+mj-ea"/>
              </a:rPr>
              <a:t>기관에서도 수다키친을 대관해 음식을 만들고 모임을 이어가는 등 수다키친에서는 다양한 모습으로 밥상공동체가 만들어지고 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626" y="572013"/>
            <a:ext cx="2978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1"/>
            <a:r>
              <a:rPr lang="ko-KR" altLang="ko-KR" sz="1500" b="1" dirty="0">
                <a:latin typeface="+mj-ea"/>
                <a:ea typeface="+mj-ea"/>
              </a:rPr>
              <a:t>교육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r>
              <a:rPr lang="ko-KR" altLang="ko-KR" sz="1500" b="1" dirty="0">
                <a:latin typeface="+mj-ea"/>
                <a:ea typeface="+mj-ea"/>
              </a:rPr>
              <a:t>문화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r>
              <a:rPr lang="ko-KR" altLang="ko-KR" sz="1500" b="1" dirty="0" smtClean="0">
                <a:latin typeface="+mj-ea"/>
                <a:ea typeface="+mj-ea"/>
              </a:rPr>
              <a:t>복지</a:t>
            </a:r>
            <a:r>
              <a:rPr lang="en-US" altLang="ko-KR" sz="1500" b="1" dirty="0" smtClean="0">
                <a:latin typeface="+mj-ea"/>
                <a:ea typeface="+mj-ea"/>
              </a:rPr>
              <a:t>, </a:t>
            </a:r>
            <a:r>
              <a:rPr lang="ko-KR" altLang="en-US" sz="1500" b="1" dirty="0" smtClean="0">
                <a:latin typeface="+mj-ea"/>
                <a:ea typeface="+mj-ea"/>
              </a:rPr>
              <a:t>오락</a:t>
            </a:r>
            <a:r>
              <a:rPr lang="ko-KR" altLang="ko-KR" sz="1500" b="1" dirty="0" smtClean="0">
                <a:latin typeface="+mj-ea"/>
                <a:ea typeface="+mj-ea"/>
              </a:rPr>
              <a:t> </a:t>
            </a:r>
            <a:r>
              <a:rPr lang="ko-KR" altLang="ko-KR" sz="1500" b="1" dirty="0">
                <a:latin typeface="+mj-ea"/>
                <a:ea typeface="+mj-ea"/>
              </a:rPr>
              <a:t>등 </a:t>
            </a:r>
            <a:r>
              <a:rPr lang="ko-KR" altLang="en-US" sz="1500" b="1" dirty="0" smtClean="0">
                <a:latin typeface="+mj-ea"/>
                <a:ea typeface="+mj-ea"/>
              </a:rPr>
              <a:t>다양한</a:t>
            </a:r>
            <a:endParaRPr lang="en-US" altLang="ko-KR" sz="15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en-US" sz="1500" b="1" dirty="0" smtClean="0">
                <a:latin typeface="+mj-ea"/>
                <a:ea typeface="+mj-ea"/>
              </a:rPr>
              <a:t>콘텐츠로 </a:t>
            </a:r>
            <a:r>
              <a:rPr lang="ko-KR" altLang="ko-KR" sz="1500" b="1" dirty="0" smtClean="0">
                <a:latin typeface="+mj-ea"/>
                <a:ea typeface="+mj-ea"/>
              </a:rPr>
              <a:t>프로그램 </a:t>
            </a:r>
            <a:r>
              <a:rPr lang="ko-KR" altLang="en-US" sz="1500" b="1" dirty="0" smtClean="0">
                <a:latin typeface="+mj-ea"/>
                <a:ea typeface="+mj-ea"/>
              </a:rPr>
              <a:t>기획</a:t>
            </a:r>
            <a:r>
              <a:rPr lang="en-US" altLang="ko-KR" sz="1500" b="1" dirty="0" smtClean="0">
                <a:latin typeface="+mj-ea"/>
                <a:ea typeface="+mj-ea"/>
              </a:rPr>
              <a:t>, </a:t>
            </a:r>
            <a:r>
              <a:rPr lang="ko-KR" altLang="en-US" sz="1500" b="1" dirty="0" smtClean="0">
                <a:latin typeface="+mj-ea"/>
                <a:ea typeface="+mj-ea"/>
              </a:rPr>
              <a:t>운영</a:t>
            </a:r>
            <a:endParaRPr lang="ko-KR" altLang="ko-KR" sz="1500" dirty="0"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225" y="1300237"/>
            <a:ext cx="3557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</a:t>
            </a:r>
            <a:r>
              <a:rPr lang="ko-KR" altLang="ko-KR" sz="1100" dirty="0" smtClean="0">
                <a:latin typeface="+mj-ea"/>
                <a:ea typeface="+mj-ea"/>
              </a:rPr>
              <a:t>마을</a:t>
            </a:r>
            <a:r>
              <a:rPr lang="ko-KR" altLang="en-US" sz="1100" dirty="0" smtClean="0">
                <a:latin typeface="+mj-ea"/>
                <a:ea typeface="+mj-ea"/>
              </a:rPr>
              <a:t>조합</a:t>
            </a:r>
            <a:r>
              <a:rPr lang="ko-KR" altLang="ko-KR" sz="1100" dirty="0" smtClean="0">
                <a:latin typeface="+mj-ea"/>
                <a:ea typeface="+mj-ea"/>
              </a:rPr>
              <a:t>은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각</a:t>
            </a:r>
            <a:r>
              <a:rPr lang="ko-KR" altLang="ko-KR" sz="1100" dirty="0" smtClean="0">
                <a:latin typeface="+mj-ea"/>
                <a:ea typeface="+mj-ea"/>
              </a:rPr>
              <a:t>각</a:t>
            </a:r>
            <a:r>
              <a:rPr lang="ko-KR" altLang="en-US" sz="1100" dirty="0" smtClean="0">
                <a:latin typeface="+mj-ea"/>
                <a:ea typeface="+mj-ea"/>
              </a:rPr>
              <a:t>의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커뮤니티 공간을 중심으로 다양한 프로그램들을 </a:t>
            </a:r>
            <a:r>
              <a:rPr lang="ko-KR" altLang="en-US" sz="1100" dirty="0" smtClean="0">
                <a:latin typeface="+mj-ea"/>
                <a:ea typeface="+mj-ea"/>
              </a:rPr>
              <a:t>선보여 지역주민들과 만났습니다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</a:p>
          <a:p>
            <a:pPr algn="just" latinLnBrk="1"/>
            <a:r>
              <a:rPr lang="ko-KR" altLang="ko-KR" sz="1100" dirty="0" smtClean="0">
                <a:latin typeface="+mj-ea"/>
                <a:ea typeface="+mj-ea"/>
              </a:rPr>
              <a:t>빨래골마을사랑방 </a:t>
            </a:r>
            <a:r>
              <a:rPr lang="ko-KR" altLang="ko-KR" sz="1100" dirty="0">
                <a:latin typeface="+mj-ea"/>
                <a:ea typeface="+mj-ea"/>
              </a:rPr>
              <a:t>수다에서는 너나들이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놀멍쉬멍의 상설 프로그램을 시작으로 그림책만들기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풍물놀이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라인댄스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몸살림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우크렐레</a:t>
            </a:r>
            <a:r>
              <a:rPr lang="en-US" altLang="ko-KR" sz="1100" dirty="0">
                <a:latin typeface="+mj-ea"/>
                <a:ea typeface="+mj-ea"/>
              </a:rPr>
              <a:t>&amp;</a:t>
            </a:r>
            <a:r>
              <a:rPr lang="ko-KR" altLang="ko-KR" sz="1100" dirty="0">
                <a:latin typeface="+mj-ea"/>
                <a:ea typeface="+mj-ea"/>
              </a:rPr>
              <a:t>기타반 등 교육문화 </a:t>
            </a:r>
            <a:r>
              <a:rPr lang="ko-KR" altLang="ko-KR" sz="1100" dirty="0" smtClean="0">
                <a:latin typeface="+mj-ea"/>
                <a:ea typeface="+mj-ea"/>
              </a:rPr>
              <a:t>프로그램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등을 기획</a:t>
            </a:r>
            <a:r>
              <a:rPr lang="en-US" altLang="ko-KR" sz="1100" dirty="0" smtClean="0">
                <a:latin typeface="+mj-ea"/>
                <a:ea typeface="+mj-ea"/>
              </a:rPr>
              <a:t>,</a:t>
            </a:r>
            <a:r>
              <a:rPr lang="ko-KR" altLang="ko-KR" sz="1100" dirty="0" smtClean="0">
                <a:latin typeface="+mj-ea"/>
                <a:ea typeface="+mj-ea"/>
              </a:rPr>
              <a:t> 운영</a:t>
            </a:r>
            <a:r>
              <a:rPr lang="ko-KR" altLang="en-US" sz="1100" dirty="0" smtClean="0">
                <a:latin typeface="+mj-ea"/>
                <a:ea typeface="+mj-ea"/>
              </a:rPr>
              <a:t>했습니다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청소년공간 모락 역시 모두공감락밴드 교실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기타교실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 smtClean="0">
                <a:latin typeface="+mj-ea"/>
                <a:ea typeface="+mj-ea"/>
              </a:rPr>
              <a:t>보컬수업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문예창작수업과 </a:t>
            </a:r>
            <a:r>
              <a:rPr lang="ko-KR" altLang="ko-KR" sz="1100" dirty="0" smtClean="0">
                <a:latin typeface="+mj-ea"/>
                <a:ea typeface="+mj-ea"/>
              </a:rPr>
              <a:t>여름방학 </a:t>
            </a:r>
            <a:r>
              <a:rPr lang="ko-KR" altLang="ko-KR" sz="1100" dirty="0">
                <a:latin typeface="+mj-ea"/>
                <a:ea typeface="+mj-ea"/>
              </a:rPr>
              <a:t>프로그램 등 다양한 </a:t>
            </a:r>
            <a:r>
              <a:rPr lang="ko-KR" altLang="ko-KR" sz="1100" dirty="0" smtClean="0">
                <a:latin typeface="+mj-ea"/>
                <a:ea typeface="+mj-ea"/>
              </a:rPr>
              <a:t>교실</a:t>
            </a:r>
            <a:r>
              <a:rPr lang="ko-KR" altLang="en-US" sz="1100" dirty="0" smtClean="0">
                <a:latin typeface="+mj-ea"/>
                <a:ea typeface="+mj-ea"/>
              </a:rPr>
              <a:t>을 운영했습니다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또한 수유은빛마당은 건강체조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영어교실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인지놀이 </a:t>
            </a:r>
            <a:r>
              <a:rPr lang="ko-KR" altLang="en-US" sz="1100" dirty="0" smtClean="0">
                <a:latin typeface="+mj-ea"/>
                <a:ea typeface="+mj-ea"/>
              </a:rPr>
              <a:t>수업 </a:t>
            </a:r>
            <a:r>
              <a:rPr lang="ko-KR" altLang="ko-KR" sz="1100" dirty="0" smtClean="0">
                <a:latin typeface="+mj-ea"/>
                <a:ea typeface="+mj-ea"/>
              </a:rPr>
              <a:t>등으로 </a:t>
            </a:r>
            <a:r>
              <a:rPr lang="ko-KR" altLang="ko-KR" sz="1100" dirty="0">
                <a:latin typeface="+mj-ea"/>
                <a:ea typeface="+mj-ea"/>
              </a:rPr>
              <a:t>지역의 시니어들을 모아내며 커뮤니티를 이어갔습니다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마을조합은 강북구사회적경제지원센터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성신여대 등과 공동 기획 </a:t>
            </a:r>
            <a:r>
              <a:rPr lang="ko-KR" altLang="en-US" sz="1100" dirty="0" smtClean="0">
                <a:latin typeface="+mj-ea"/>
                <a:ea typeface="+mj-ea"/>
              </a:rPr>
              <a:t>프로그램으로 콘텐츠영역을 넓혀왔습니다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6" y="4190820"/>
            <a:ext cx="1608558" cy="1207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7" y="5204071"/>
            <a:ext cx="1652246" cy="123918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40" y="5218492"/>
            <a:ext cx="1583746" cy="122476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29" y="566051"/>
            <a:ext cx="1591479" cy="11973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48" y="566051"/>
            <a:ext cx="1600017" cy="119739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99" y="1808558"/>
            <a:ext cx="1618036" cy="121073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012">
            <a:off x="7286248" y="1476823"/>
            <a:ext cx="1000346" cy="13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3" y="519611"/>
            <a:ext cx="3977804" cy="731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5312" y="604553"/>
            <a:ext cx="3241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1"/>
            <a:r>
              <a:rPr lang="ko-KR" altLang="ko-KR" sz="1500" b="1" dirty="0">
                <a:latin typeface="+mj-ea"/>
                <a:ea typeface="+mj-ea"/>
              </a:rPr>
              <a:t>타 지역의 귀감이 되고 있는 </a:t>
            </a:r>
            <a:endParaRPr lang="en-US" altLang="ko-KR" sz="1500" b="1" dirty="0" smtClean="0">
              <a:latin typeface="+mj-ea"/>
              <a:ea typeface="+mj-ea"/>
            </a:endParaRPr>
          </a:p>
          <a:p>
            <a:pPr algn="ctr" latinLnBrk="1"/>
            <a:r>
              <a:rPr lang="ko-KR" altLang="ko-KR" sz="1500" b="1" dirty="0" smtClean="0">
                <a:latin typeface="+mj-ea"/>
                <a:ea typeface="+mj-ea"/>
              </a:rPr>
              <a:t>수유</a:t>
            </a:r>
            <a:r>
              <a:rPr lang="en-US" altLang="ko-KR" sz="1500" b="1" dirty="0">
                <a:latin typeface="+mj-ea"/>
                <a:ea typeface="+mj-ea"/>
              </a:rPr>
              <a:t>1</a:t>
            </a:r>
            <a:r>
              <a:rPr lang="ko-KR" altLang="ko-KR" sz="1500" b="1" dirty="0" smtClean="0">
                <a:latin typeface="+mj-ea"/>
                <a:ea typeface="+mj-ea"/>
              </a:rPr>
              <a:t>동</a:t>
            </a:r>
            <a:r>
              <a:rPr lang="en-US" altLang="ko-KR" sz="1500" b="1" dirty="0" smtClean="0">
                <a:latin typeface="+mj-ea"/>
                <a:ea typeface="+mj-ea"/>
              </a:rPr>
              <a:t> </a:t>
            </a:r>
            <a:r>
              <a:rPr lang="ko-KR" altLang="ko-KR" sz="1500" b="1" dirty="0" smtClean="0">
                <a:latin typeface="+mj-ea"/>
                <a:ea typeface="+mj-ea"/>
              </a:rPr>
              <a:t>마을조합</a:t>
            </a:r>
            <a:r>
              <a:rPr lang="en-US" altLang="ko-KR" sz="1500" b="1" dirty="0">
                <a:latin typeface="+mj-ea"/>
                <a:ea typeface="+mj-ea"/>
              </a:rPr>
              <a:t>, </a:t>
            </a:r>
            <a:r>
              <a:rPr lang="ko-KR" altLang="ko-KR" sz="1500" b="1" dirty="0">
                <a:latin typeface="+mj-ea"/>
                <a:ea typeface="+mj-ea"/>
              </a:rPr>
              <a:t>사례탐방 이어져</a:t>
            </a:r>
            <a:endParaRPr lang="ko-KR" altLang="ko-KR" sz="1500" dirty="0"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217" y="1356223"/>
            <a:ext cx="365591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도시재생사업을 준비하거나 성공적인 문화예술프로그램 운영 사례를 배우기 </a:t>
            </a:r>
            <a:r>
              <a:rPr lang="ko-KR" altLang="ko-KR" sz="1100" dirty="0" smtClean="0">
                <a:latin typeface="+mj-ea"/>
                <a:ea typeface="+mj-ea"/>
              </a:rPr>
              <a:t>위한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지역 및 기관들의</a:t>
            </a:r>
            <a:r>
              <a:rPr lang="ko-KR" altLang="ko-KR" sz="1100" dirty="0" smtClean="0">
                <a:latin typeface="+mj-ea"/>
                <a:ea typeface="+mj-ea"/>
              </a:rPr>
              <a:t> 탐</a:t>
            </a:r>
            <a:r>
              <a:rPr lang="ko-KR" altLang="en-US" sz="1100" dirty="0" smtClean="0">
                <a:latin typeface="+mj-ea"/>
                <a:ea typeface="+mj-ea"/>
              </a:rPr>
              <a:t>방</a:t>
            </a:r>
            <a:r>
              <a:rPr lang="ko-KR" altLang="ko-KR" sz="1100" dirty="0" smtClean="0">
                <a:latin typeface="+mj-ea"/>
                <a:ea typeface="+mj-ea"/>
              </a:rPr>
              <a:t>이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이</a:t>
            </a:r>
            <a:r>
              <a:rPr lang="ko-KR" altLang="ko-KR" sz="1100" dirty="0" smtClean="0">
                <a:latin typeface="+mj-ea"/>
                <a:ea typeface="+mj-ea"/>
              </a:rPr>
              <a:t>어졌습니다</a:t>
            </a:r>
            <a:r>
              <a:rPr lang="en-US" altLang="ko-KR" sz="1100" dirty="0" smtClean="0">
                <a:latin typeface="+mj-ea"/>
                <a:ea typeface="+mj-ea"/>
              </a:rPr>
              <a:t>. 2023</a:t>
            </a:r>
            <a:r>
              <a:rPr lang="ko-KR" altLang="en-US" sz="1100" dirty="0" smtClean="0">
                <a:latin typeface="+mj-ea"/>
                <a:ea typeface="+mj-ea"/>
              </a:rPr>
              <a:t>년 한 해 동안 여러 지역의 </a:t>
            </a:r>
            <a:r>
              <a:rPr lang="ko-KR" altLang="ko-KR" sz="1100" dirty="0" smtClean="0">
                <a:latin typeface="+mj-ea"/>
                <a:ea typeface="+mj-ea"/>
              </a:rPr>
              <a:t>주민자치회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마을공동체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대안학교 등지에서 </a:t>
            </a:r>
            <a:r>
              <a:rPr lang="ko-KR" altLang="en-US" sz="1100" dirty="0" smtClean="0">
                <a:latin typeface="+mj-ea"/>
                <a:ea typeface="+mj-ea"/>
              </a:rPr>
              <a:t>수유</a:t>
            </a:r>
            <a:r>
              <a:rPr lang="en-US" altLang="ko-KR" sz="1100" dirty="0" smtClean="0">
                <a:latin typeface="+mj-ea"/>
                <a:ea typeface="+mj-ea"/>
              </a:rPr>
              <a:t>1</a:t>
            </a:r>
            <a:r>
              <a:rPr lang="ko-KR" altLang="en-US" sz="1100" dirty="0" smtClean="0">
                <a:latin typeface="+mj-ea"/>
                <a:ea typeface="+mj-ea"/>
              </a:rPr>
              <a:t>동을 </a:t>
            </a:r>
            <a:r>
              <a:rPr lang="ko-KR" altLang="ko-KR" sz="1100" dirty="0" smtClean="0">
                <a:latin typeface="+mj-ea"/>
                <a:ea typeface="+mj-ea"/>
              </a:rPr>
              <a:t>찾</a:t>
            </a:r>
            <a:r>
              <a:rPr lang="ko-KR" altLang="en-US" sz="1100" dirty="0" smtClean="0">
                <a:latin typeface="+mj-ea"/>
                <a:ea typeface="+mj-ea"/>
              </a:rPr>
              <a:t>은 것입니다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</a:p>
          <a:p>
            <a:pPr algn="just" latinLnBrk="1"/>
            <a:r>
              <a:rPr lang="ko-KR" altLang="en-US" sz="1100" dirty="0" smtClean="0">
                <a:latin typeface="+mj-ea"/>
                <a:ea typeface="+mj-ea"/>
              </a:rPr>
              <a:t>다녀간 </a:t>
            </a:r>
            <a:r>
              <a:rPr lang="ko-KR" altLang="en-US" sz="1100" dirty="0">
                <a:latin typeface="+mj-ea"/>
                <a:ea typeface="+mj-ea"/>
              </a:rPr>
              <a:t>탐방팀은 </a:t>
            </a:r>
            <a:r>
              <a:rPr lang="ko-KR" altLang="ko-KR" sz="1100" dirty="0">
                <a:latin typeface="+mj-ea"/>
                <a:ea typeface="+mj-ea"/>
              </a:rPr>
              <a:t>원미마을관리사회적협동조합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남양주 화도읍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목도나루대안학교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강북마을자치센터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경기도 각 시도 도시재생과 공무원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광명새터마을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중랑마을넷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용인신갈오거리 도시재생사업 주민모임팀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의정부시 흥선마을 주민협의회</a:t>
            </a:r>
            <a:r>
              <a:rPr lang="en-US" altLang="ko-KR" sz="1100" dirty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등</a:t>
            </a:r>
            <a:r>
              <a:rPr lang="en-US" altLang="ko-KR" sz="1100" dirty="0" smtClean="0">
                <a:latin typeface="+mj-ea"/>
                <a:ea typeface="+mj-ea"/>
              </a:rPr>
              <a:t>(5~12</a:t>
            </a:r>
            <a:r>
              <a:rPr lang="ko-KR" altLang="en-US" sz="1100" dirty="0" smtClean="0">
                <a:latin typeface="+mj-ea"/>
                <a:ea typeface="+mj-ea"/>
              </a:rPr>
              <a:t>월 중</a:t>
            </a:r>
            <a:r>
              <a:rPr lang="en-US" altLang="ko-KR" sz="1100" dirty="0" smtClean="0">
                <a:latin typeface="+mj-ea"/>
                <a:ea typeface="+mj-ea"/>
              </a:rPr>
              <a:t>)</a:t>
            </a:r>
            <a:r>
              <a:rPr lang="ko-KR" altLang="en-US" sz="1100" dirty="0" smtClean="0">
                <a:latin typeface="+mj-ea"/>
                <a:ea typeface="+mj-ea"/>
              </a:rPr>
              <a:t>이며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en-US" sz="1100" dirty="0" smtClean="0">
                <a:latin typeface="+mj-ea"/>
                <a:ea typeface="+mj-ea"/>
              </a:rPr>
              <a:t>이들은 </a:t>
            </a:r>
            <a:r>
              <a:rPr lang="ko-KR" altLang="ko-KR" sz="1100" dirty="0" smtClean="0">
                <a:latin typeface="+mj-ea"/>
                <a:ea typeface="+mj-ea"/>
              </a:rPr>
              <a:t>마을조합의 </a:t>
            </a:r>
            <a:r>
              <a:rPr lang="ko-KR" altLang="ko-KR" sz="1100" dirty="0">
                <a:latin typeface="+mj-ea"/>
                <a:ea typeface="+mj-ea"/>
              </a:rPr>
              <a:t>커뮤니티 공간을 둘러보고 </a:t>
            </a:r>
            <a:r>
              <a:rPr lang="ko-KR" altLang="ko-KR" sz="1100" dirty="0" smtClean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도시재생사업 및 주요 </a:t>
            </a:r>
            <a:r>
              <a:rPr lang="ko-KR" altLang="ko-KR" sz="1100" dirty="0" smtClean="0">
                <a:latin typeface="+mj-ea"/>
                <a:ea typeface="+mj-ea"/>
              </a:rPr>
              <a:t>앵</a:t>
            </a:r>
            <a:r>
              <a:rPr lang="ko-KR" altLang="en-US" sz="1100" dirty="0" smtClean="0">
                <a:latin typeface="+mj-ea"/>
                <a:ea typeface="+mj-ea"/>
              </a:rPr>
              <a:t>커시</a:t>
            </a:r>
            <a:r>
              <a:rPr lang="ko-KR" altLang="ko-KR" sz="1100" dirty="0" smtClean="0">
                <a:latin typeface="+mj-ea"/>
                <a:ea typeface="+mj-ea"/>
              </a:rPr>
              <a:t>설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운영 노하우 등에 대해 배워갔습</a:t>
            </a:r>
            <a:r>
              <a:rPr lang="ko-KR" altLang="ko-KR" sz="1100" dirty="0" smtClean="0">
                <a:latin typeface="+mj-ea"/>
                <a:ea typeface="+mj-ea"/>
              </a:rPr>
              <a:t>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</a:p>
          <a:p>
            <a:pPr algn="just" latinLnBrk="1"/>
            <a:r>
              <a:rPr lang="en-US" altLang="ko-KR" sz="1100" dirty="0" smtClean="0">
                <a:latin typeface="+mj-ea"/>
                <a:ea typeface="+mj-ea"/>
              </a:rPr>
              <a:t>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278">
            <a:off x="4993345" y="1867778"/>
            <a:ext cx="1725376" cy="129258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616">
            <a:off x="6824472" y="1878041"/>
            <a:ext cx="1662947" cy="124929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59" y="616007"/>
            <a:ext cx="2100729" cy="118332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9" y="3524376"/>
            <a:ext cx="3977804" cy="731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56715" y="3627980"/>
            <a:ext cx="2887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1"/>
            <a:r>
              <a:rPr lang="ko-KR" altLang="en-US" sz="1500" b="1" dirty="0" smtClean="0">
                <a:latin typeface="+mj-ea"/>
                <a:ea typeface="+mj-ea"/>
              </a:rPr>
              <a:t>주민 및 기관의 활발한 이용</a:t>
            </a:r>
            <a:r>
              <a:rPr lang="en-US" altLang="ko-KR" sz="1500" b="1" dirty="0" smtClean="0">
                <a:latin typeface="+mj-ea"/>
                <a:ea typeface="+mj-ea"/>
              </a:rPr>
              <a:t>,</a:t>
            </a:r>
            <a:endParaRPr lang="ko-KR" altLang="ko-KR" sz="1500" b="1" dirty="0">
              <a:latin typeface="+mj-ea"/>
              <a:ea typeface="+mj-ea"/>
            </a:endParaRPr>
          </a:p>
          <a:p>
            <a:pPr algn="ctr" latinLnBrk="1"/>
            <a:r>
              <a:rPr lang="ko-KR" altLang="en-US" sz="1500" b="1" dirty="0" smtClean="0">
                <a:latin typeface="+mj-ea"/>
                <a:ea typeface="+mj-ea"/>
              </a:rPr>
              <a:t>역할 확대하는 </a:t>
            </a:r>
            <a:r>
              <a:rPr lang="ko-KR" altLang="ko-KR" sz="1500" b="1" dirty="0" smtClean="0">
                <a:latin typeface="+mj-ea"/>
                <a:ea typeface="+mj-ea"/>
              </a:rPr>
              <a:t>커뮤니티 </a:t>
            </a:r>
            <a:r>
              <a:rPr lang="ko-KR" altLang="ko-KR" sz="1500" b="1" dirty="0">
                <a:latin typeface="+mj-ea"/>
                <a:ea typeface="+mj-ea"/>
              </a:rPr>
              <a:t>공간들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4716" y="4351657"/>
            <a:ext cx="3557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빨래골마을사랑방 수다를 비롯해 빨래골청소년공간 모락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수유은빛마당 등 커뮤니티 </a:t>
            </a:r>
            <a:r>
              <a:rPr lang="ko-KR" altLang="ko-KR" sz="1100" dirty="0" smtClean="0">
                <a:latin typeface="+mj-ea"/>
                <a:ea typeface="+mj-ea"/>
              </a:rPr>
              <a:t>공간</a:t>
            </a:r>
            <a:r>
              <a:rPr lang="ko-KR" altLang="en-US" sz="1100" dirty="0" smtClean="0">
                <a:latin typeface="+mj-ea"/>
                <a:ea typeface="+mj-ea"/>
              </a:rPr>
              <a:t>들이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지역주민은 물론 많은 기관이 이용하면서 다양한 기능으로 그 </a:t>
            </a:r>
            <a:r>
              <a:rPr lang="ko-KR" altLang="ko-KR" sz="1100" dirty="0" smtClean="0">
                <a:latin typeface="+mj-ea"/>
                <a:ea typeface="+mj-ea"/>
              </a:rPr>
              <a:t>역할을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확대하고 있습니다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주민총회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새마을부녀회 김치나눔봉사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새마을협회 외 회원들 후원행사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강북마을텃밭 </a:t>
            </a:r>
            <a:r>
              <a:rPr lang="en-US" altLang="ko-KR" sz="1100" dirty="0">
                <a:latin typeface="+mj-ea"/>
                <a:ea typeface="+mj-ea"/>
              </a:rPr>
              <a:t>‘</a:t>
            </a:r>
            <a:r>
              <a:rPr lang="ko-KR" altLang="ko-KR" sz="1100" dirty="0">
                <a:latin typeface="+mj-ea"/>
                <a:ea typeface="+mj-ea"/>
              </a:rPr>
              <a:t>치유와 공감</a:t>
            </a:r>
            <a:r>
              <a:rPr lang="en-US" altLang="ko-KR" sz="1100" dirty="0">
                <a:latin typeface="+mj-ea"/>
                <a:ea typeface="+mj-ea"/>
              </a:rPr>
              <a:t>’ </a:t>
            </a:r>
            <a:r>
              <a:rPr lang="ko-KR" altLang="ko-KR" sz="1100" dirty="0">
                <a:latin typeface="+mj-ea"/>
                <a:ea typeface="+mj-ea"/>
              </a:rPr>
              <a:t>전시회 등이 진행되었으며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앞으로도 많은 대관이 이어질 예정입니다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수다키친을 비롯해 수다극장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힐링교실 등 각각의 </a:t>
            </a:r>
            <a:r>
              <a:rPr lang="ko-KR" altLang="ko-KR" sz="1100" dirty="0" smtClean="0">
                <a:latin typeface="+mj-ea"/>
                <a:ea typeface="+mj-ea"/>
              </a:rPr>
              <a:t>공간들</a:t>
            </a:r>
            <a:r>
              <a:rPr lang="ko-KR" altLang="en-US" sz="1100" dirty="0" smtClean="0">
                <a:latin typeface="+mj-ea"/>
                <a:ea typeface="+mj-ea"/>
              </a:rPr>
              <a:t>은 대관 목적에 따라 </a:t>
            </a:r>
            <a:r>
              <a:rPr lang="ko-KR" altLang="ko-KR" sz="1100" dirty="0" smtClean="0">
                <a:latin typeface="+mj-ea"/>
                <a:ea typeface="+mj-ea"/>
              </a:rPr>
              <a:t>전시장소로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때로는 프로그램 운영으로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때로는 휴식장소로 자리를 잡으면서 진정한 커뮤니티 공간으로 거듭나고 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64" y="3820144"/>
            <a:ext cx="2286419" cy="10297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068">
            <a:off x="884459" y="4889417"/>
            <a:ext cx="1709207" cy="128338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8" y="4920540"/>
            <a:ext cx="1769020" cy="132994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42" y="607685"/>
            <a:ext cx="1887274" cy="11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879">
            <a:off x="686646" y="5006027"/>
            <a:ext cx="1101804" cy="144618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115">
            <a:off x="2418310" y="4982667"/>
            <a:ext cx="1119409" cy="1492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89" y="784253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1"/>
            <a:r>
              <a:rPr lang="ko-KR" altLang="ko-KR" b="1" dirty="0" smtClean="0">
                <a:latin typeface="+mj-ea"/>
                <a:ea typeface="+mj-ea"/>
              </a:rPr>
              <a:t>수유</a:t>
            </a:r>
            <a:r>
              <a:rPr lang="en-US" altLang="ko-KR" b="1" dirty="0">
                <a:latin typeface="+mj-ea"/>
                <a:ea typeface="+mj-ea"/>
              </a:rPr>
              <a:t>1</a:t>
            </a:r>
            <a:r>
              <a:rPr lang="ko-KR" altLang="ko-KR" b="1" dirty="0">
                <a:latin typeface="+mj-ea"/>
                <a:ea typeface="+mj-ea"/>
              </a:rPr>
              <a:t>동 마을조합 </a:t>
            </a:r>
            <a:r>
              <a:rPr lang="en-US" altLang="ko-KR" b="1" dirty="0" smtClean="0">
                <a:latin typeface="+mj-ea"/>
                <a:ea typeface="+mj-ea"/>
              </a:rPr>
              <a:t>‘</a:t>
            </a:r>
            <a:r>
              <a:rPr lang="ko-KR" altLang="ko-KR" b="1" dirty="0" smtClean="0">
                <a:latin typeface="+mj-ea"/>
                <a:ea typeface="+mj-ea"/>
              </a:rPr>
              <a:t>후원의 날</a:t>
            </a:r>
            <a:r>
              <a:rPr lang="en-US" altLang="ko-KR" b="1" dirty="0" smtClean="0">
                <a:latin typeface="+mj-ea"/>
                <a:ea typeface="+mj-ea"/>
              </a:rPr>
              <a:t>’</a:t>
            </a:r>
            <a:endParaRPr lang="ko-KR" altLang="ko-KR" b="1" dirty="0">
              <a:latin typeface="+mj-ea"/>
              <a:ea typeface="+mj-ea"/>
            </a:endParaRPr>
          </a:p>
          <a:p>
            <a:pPr algn="just" latinLnBrk="1"/>
            <a:r>
              <a:rPr lang="ko-KR" altLang="en-US" b="1" dirty="0" smtClean="0">
                <a:latin typeface="+mj-ea"/>
                <a:ea typeface="+mj-ea"/>
              </a:rPr>
              <a:t>공동체로 하나됨 확인하는 계기돼</a:t>
            </a:r>
            <a:endParaRPr lang="ko-KR" altLang="ko-KR" b="1" dirty="0"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550" y="1482801"/>
            <a:ext cx="3557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 smtClean="0">
                <a:latin typeface="+mj-ea"/>
                <a:ea typeface="+mj-ea"/>
              </a:rPr>
              <a:t>동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 smtClean="0">
                <a:latin typeface="+mj-ea"/>
                <a:ea typeface="+mj-ea"/>
              </a:rPr>
              <a:t>마을조합 </a:t>
            </a:r>
            <a:r>
              <a:rPr lang="ko-KR" altLang="ko-KR" sz="1100" dirty="0">
                <a:latin typeface="+mj-ea"/>
                <a:ea typeface="+mj-ea"/>
              </a:rPr>
              <a:t>후원의 날이 성공리에 진행되었습니다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 </a:t>
            </a:r>
            <a:r>
              <a:rPr lang="en-US" altLang="ko-KR" sz="1100" dirty="0">
                <a:latin typeface="+mj-ea"/>
                <a:ea typeface="+mj-ea"/>
              </a:rPr>
              <a:t>2</a:t>
            </a:r>
            <a:r>
              <a:rPr lang="ko-KR" altLang="ko-KR" sz="1100" dirty="0">
                <a:latin typeface="+mj-ea"/>
                <a:ea typeface="+mj-ea"/>
              </a:rPr>
              <a:t>일 토요일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오후 </a:t>
            </a:r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시부터 </a:t>
            </a:r>
            <a:r>
              <a:rPr lang="en-US" altLang="ko-KR" sz="1100" dirty="0">
                <a:latin typeface="+mj-ea"/>
                <a:ea typeface="+mj-ea"/>
              </a:rPr>
              <a:t>8</a:t>
            </a:r>
            <a:r>
              <a:rPr lang="ko-KR" altLang="ko-KR" sz="1100" dirty="0">
                <a:latin typeface="+mj-ea"/>
                <a:ea typeface="+mj-ea"/>
              </a:rPr>
              <a:t>시까지 펼쳐진 후원의 날 행사는 마을조합 조합원은 물론 지역주민들의 많은 </a:t>
            </a:r>
            <a:r>
              <a:rPr lang="ko-KR" altLang="ko-KR" sz="1100" dirty="0" smtClean="0">
                <a:latin typeface="+mj-ea"/>
                <a:ea typeface="+mj-ea"/>
              </a:rPr>
              <a:t>참여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 smtClean="0">
                <a:latin typeface="+mj-ea"/>
                <a:ea typeface="+mj-ea"/>
              </a:rPr>
              <a:t>속에서 </a:t>
            </a:r>
            <a:r>
              <a:rPr lang="ko-KR" altLang="ko-KR" sz="1100" dirty="0">
                <a:latin typeface="+mj-ea"/>
                <a:ea typeface="+mj-ea"/>
              </a:rPr>
              <a:t>성대하게 </a:t>
            </a:r>
            <a:r>
              <a:rPr lang="ko-KR" altLang="en-US" sz="1100" dirty="0" smtClean="0">
                <a:latin typeface="+mj-ea"/>
                <a:ea typeface="+mj-ea"/>
              </a:rPr>
              <a:t>진행되었으며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다시 한번 공동체로 하나됨을 확인하는 자리가 되었습니다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후원의 날 준비팀은 이른 아침부터 빨래골마을사랑방 수다에 모여 행사의 의미를 나누며 주점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물품판매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프로그램 진행 등을 위해 사전 준비를 마치고 손님을 맞았습니다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en-US" altLang="ko-KR" sz="1100" dirty="0" smtClean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이날 주점에서는 풍성한 </a:t>
            </a:r>
            <a:r>
              <a:rPr lang="ko-KR" altLang="ko-KR" sz="1100" dirty="0" smtClean="0">
                <a:latin typeface="+mj-ea"/>
                <a:ea typeface="+mj-ea"/>
              </a:rPr>
              <a:t>먹거리로 </a:t>
            </a:r>
            <a:r>
              <a:rPr lang="ko-KR" altLang="ko-KR" sz="1100" dirty="0">
                <a:latin typeface="+mj-ea"/>
                <a:ea typeface="+mj-ea"/>
              </a:rPr>
              <a:t>손님을 맞았고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마을조합 </a:t>
            </a:r>
            <a:r>
              <a:rPr lang="ko-KR" altLang="ko-KR" sz="1100" dirty="0" smtClean="0">
                <a:latin typeface="+mj-ea"/>
                <a:ea typeface="+mj-ea"/>
              </a:rPr>
              <a:t>선물</a:t>
            </a:r>
            <a:r>
              <a:rPr lang="ko-KR" altLang="en-US" sz="1100" dirty="0" smtClean="0">
                <a:latin typeface="+mj-ea"/>
                <a:ea typeface="+mj-ea"/>
              </a:rPr>
              <a:t>세</a:t>
            </a:r>
            <a:r>
              <a:rPr lang="ko-KR" altLang="ko-KR" sz="1100" dirty="0" smtClean="0">
                <a:latin typeface="+mj-ea"/>
                <a:ea typeface="+mj-ea"/>
              </a:rPr>
              <a:t>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장미청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화천 </a:t>
            </a:r>
            <a:r>
              <a:rPr lang="ko-KR" altLang="ko-KR" sz="1100" dirty="0" smtClean="0">
                <a:latin typeface="+mj-ea"/>
                <a:ea typeface="+mj-ea"/>
              </a:rPr>
              <a:t>사과</a:t>
            </a:r>
            <a:r>
              <a:rPr lang="ko-KR" altLang="en-US" sz="1100" dirty="0" smtClean="0">
                <a:latin typeface="+mj-ea"/>
                <a:ea typeface="+mj-ea"/>
              </a:rPr>
              <a:t>즙</a:t>
            </a:r>
            <a:r>
              <a:rPr lang="en-US" altLang="ko-KR" sz="1100" dirty="0" smtClean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수제맥주 등 다양한 물품도 선보이면서 이목을 끌었습니다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endParaRPr lang="ko-KR" altLang="ko-KR" sz="1100" dirty="0"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2136" y="1129002"/>
            <a:ext cx="355765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 smtClean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이날은 다양한 공연도 열렸습니다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r>
              <a:rPr lang="ko-KR" altLang="ko-KR" sz="1100" dirty="0">
                <a:latin typeface="+mj-ea"/>
                <a:ea typeface="+mj-ea"/>
              </a:rPr>
              <a:t>강북키움센터</a:t>
            </a:r>
            <a:r>
              <a:rPr lang="en-US" altLang="ko-KR" sz="1100" dirty="0">
                <a:latin typeface="+mj-ea"/>
                <a:ea typeface="+mj-ea"/>
              </a:rPr>
              <a:t>4</a:t>
            </a:r>
            <a:r>
              <a:rPr lang="ko-KR" altLang="ko-KR" sz="1100" dirty="0">
                <a:latin typeface="+mj-ea"/>
                <a:ea typeface="+mj-ea"/>
              </a:rPr>
              <a:t>호점 어린이 합창단이 노래공연을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라인댄스팀의 흥겨운 댄스공연을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유현초등학교 학생들의 난타공연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일오이밴드 공연이 이어져 행사를 풍요롭게 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주점이용이나 공연관람 외에도 수다 공간 곳곳에서 보드게임 체험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소떡소떡 만들기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풍경만들기 등 다채로운 프로그램이 진행되었습니다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 smtClean="0">
                <a:latin typeface="+mj-ea"/>
                <a:ea typeface="+mj-ea"/>
              </a:rPr>
              <a:t>마을조합 </a:t>
            </a:r>
            <a:r>
              <a:rPr lang="ko-KR" altLang="ko-KR" sz="1100" dirty="0">
                <a:latin typeface="+mj-ea"/>
                <a:ea typeface="+mj-ea"/>
              </a:rPr>
              <a:t>박경희 이사장은 </a:t>
            </a:r>
            <a:r>
              <a:rPr lang="en-US" altLang="ko-KR" sz="1100" dirty="0">
                <a:latin typeface="+mj-ea"/>
                <a:ea typeface="+mj-ea"/>
              </a:rPr>
              <a:t>“</a:t>
            </a:r>
            <a:r>
              <a:rPr lang="ko-KR" altLang="ko-KR" sz="1100" dirty="0">
                <a:latin typeface="+mj-ea"/>
                <a:ea typeface="+mj-ea"/>
              </a:rPr>
              <a:t>마을과 지역의 많은 분들과 소중한 관계를 맺으며 선한 영향력을 가진 사람들이 하나된 시간</a:t>
            </a:r>
            <a:r>
              <a:rPr lang="en-US" altLang="ko-KR" sz="1100" dirty="0">
                <a:latin typeface="+mj-ea"/>
                <a:ea typeface="+mj-ea"/>
              </a:rPr>
              <a:t>”</a:t>
            </a:r>
            <a:r>
              <a:rPr lang="ko-KR" altLang="ko-KR" sz="1100" dirty="0">
                <a:latin typeface="+mj-ea"/>
                <a:ea typeface="+mj-ea"/>
              </a:rPr>
              <a:t>이었다며 </a:t>
            </a:r>
            <a:r>
              <a:rPr lang="en-US" altLang="ko-KR" sz="1100" dirty="0">
                <a:latin typeface="+mj-ea"/>
                <a:ea typeface="+mj-ea"/>
              </a:rPr>
              <a:t>“</a:t>
            </a:r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동이 한단계 앞으로 나아가는 원동력을 만들고 행복한 지역을 만들 것이라는 믿음이 생겼다</a:t>
            </a:r>
            <a:r>
              <a:rPr lang="en-US" altLang="ko-KR" sz="1100" dirty="0" smtClean="0">
                <a:latin typeface="+mj-ea"/>
                <a:ea typeface="+mj-ea"/>
              </a:rPr>
              <a:t>”</a:t>
            </a:r>
            <a:r>
              <a:rPr lang="ko-KR" altLang="en-US" sz="1100" dirty="0">
                <a:latin typeface="+mj-ea"/>
                <a:ea typeface="+mj-ea"/>
              </a:rPr>
              <a:t>고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소감을 밝혔습니다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이날 약 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천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백만원의 후원금이 모아졌으며</a:t>
            </a:r>
            <a:r>
              <a:rPr lang="en-US" altLang="ko-KR" sz="1100" dirty="0">
                <a:latin typeface="+mj-ea"/>
                <a:ea typeface="+mj-ea"/>
              </a:rPr>
              <a:t>, 2024</a:t>
            </a:r>
            <a:r>
              <a:rPr lang="ko-KR" altLang="ko-KR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3</a:t>
            </a:r>
            <a:r>
              <a:rPr lang="ko-KR" altLang="ko-KR" sz="1100" dirty="0">
                <a:latin typeface="+mj-ea"/>
                <a:ea typeface="+mj-ea"/>
              </a:rPr>
              <a:t>월</a:t>
            </a:r>
            <a:r>
              <a:rPr lang="en-US" altLang="ko-KR" sz="1100" dirty="0">
                <a:latin typeface="+mj-ea"/>
                <a:ea typeface="+mj-ea"/>
              </a:rPr>
              <a:t> 23</a:t>
            </a:r>
            <a:r>
              <a:rPr lang="ko-KR" altLang="ko-KR" sz="1100" dirty="0">
                <a:latin typeface="+mj-ea"/>
                <a:ea typeface="+mj-ea"/>
              </a:rPr>
              <a:t>일 토요일</a:t>
            </a:r>
            <a:r>
              <a:rPr lang="en-US" altLang="ko-KR" sz="1100" dirty="0">
                <a:latin typeface="+mj-ea"/>
                <a:ea typeface="+mj-ea"/>
              </a:rPr>
              <a:t> 4</a:t>
            </a:r>
            <a:r>
              <a:rPr lang="ko-KR" altLang="ko-KR" sz="1100" dirty="0">
                <a:latin typeface="+mj-ea"/>
                <a:ea typeface="+mj-ea"/>
              </a:rPr>
              <a:t>시 예정된 총회를 통해 사업예산안에 </a:t>
            </a:r>
            <a:r>
              <a:rPr lang="ko-KR" altLang="ko-KR" sz="1100" dirty="0" smtClean="0">
                <a:latin typeface="+mj-ea"/>
                <a:ea typeface="+mj-ea"/>
              </a:rPr>
              <a:t>포함</a:t>
            </a:r>
            <a:r>
              <a:rPr lang="ko-KR" altLang="en-US" sz="1100" dirty="0" smtClean="0">
                <a:latin typeface="+mj-ea"/>
                <a:ea typeface="+mj-ea"/>
              </a:rPr>
              <a:t>해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쓰임을 결정할 예정입니다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" y="3997231"/>
            <a:ext cx="1566602" cy="117467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85" y="3963548"/>
            <a:ext cx="1576874" cy="11823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6419" y="3971250"/>
            <a:ext cx="1564783" cy="117467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6438" y="5242716"/>
            <a:ext cx="1637435" cy="124109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16" y="5218361"/>
            <a:ext cx="2685970" cy="124109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17" y="3948602"/>
            <a:ext cx="1560301" cy="116994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40" y="3924701"/>
            <a:ext cx="1576103" cy="1181799"/>
          </a:xfrm>
          <a:prstGeom prst="rect">
            <a:avLst/>
          </a:prstGeom>
        </p:spPr>
      </p:pic>
      <p:sp>
        <p:nvSpPr>
          <p:cNvPr id="20" name="가로로 말린 두루마리 모양 19"/>
          <p:cNvSpPr/>
          <p:nvPr/>
        </p:nvSpPr>
        <p:spPr>
          <a:xfrm>
            <a:off x="224916" y="102637"/>
            <a:ext cx="1361288" cy="68161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500" b="1" dirty="0" smtClean="0">
                <a:solidFill>
                  <a:srgbClr val="0070C0"/>
                </a:solidFill>
                <a:latin typeface="+mj-ea"/>
                <a:ea typeface="+mj-ea"/>
              </a:rPr>
              <a:t>    줌 인</a:t>
            </a:r>
            <a:r>
              <a:rPr lang="en-US" altLang="ko-KR" sz="1500" b="1" dirty="0" smtClean="0">
                <a:solidFill>
                  <a:srgbClr val="0070C0"/>
                </a:solidFill>
                <a:latin typeface="+mj-ea"/>
                <a:ea typeface="+mj-ea"/>
              </a:rPr>
              <a:t>!</a:t>
            </a:r>
            <a:endParaRPr lang="ko-KR" altLang="en-US" sz="15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185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3964" y="629739"/>
            <a:ext cx="373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en-US" altLang="ko-KR" b="1" dirty="0" smtClean="0">
                <a:latin typeface="+mj-ea"/>
                <a:ea typeface="+mj-ea"/>
              </a:rPr>
              <a:t>19</a:t>
            </a:r>
            <a:r>
              <a:rPr lang="ko-KR" altLang="en-US" b="1" dirty="0" smtClean="0">
                <a:latin typeface="+mj-ea"/>
                <a:ea typeface="+mj-ea"/>
              </a:rPr>
              <a:t>일</a:t>
            </a:r>
            <a:r>
              <a:rPr lang="en-US" altLang="ko-KR" b="1" dirty="0" smtClean="0">
                <a:latin typeface="+mj-ea"/>
                <a:ea typeface="+mj-ea"/>
              </a:rPr>
              <a:t>, </a:t>
            </a:r>
            <a:r>
              <a:rPr lang="ko-KR" altLang="ko-KR" b="1" dirty="0" smtClean="0">
                <a:latin typeface="+mj-ea"/>
                <a:ea typeface="+mj-ea"/>
              </a:rPr>
              <a:t>의정부 흥선마을</a:t>
            </a:r>
            <a:r>
              <a:rPr lang="en-US" altLang="ko-KR" b="1" dirty="0" smtClean="0">
                <a:latin typeface="+mj-ea"/>
                <a:ea typeface="+mj-ea"/>
              </a:rPr>
              <a:t> </a:t>
            </a:r>
            <a:r>
              <a:rPr lang="ko-KR" altLang="en-US" b="1" dirty="0" smtClean="0">
                <a:latin typeface="+mj-ea"/>
                <a:ea typeface="+mj-ea"/>
              </a:rPr>
              <a:t>주민협의회</a:t>
            </a:r>
            <a:r>
              <a:rPr lang="ko-KR" altLang="ko-KR" b="1" dirty="0" smtClean="0">
                <a:latin typeface="+mj-ea"/>
                <a:ea typeface="+mj-ea"/>
              </a:rPr>
              <a:t> </a:t>
            </a:r>
            <a:endParaRPr lang="en-US" altLang="ko-KR" b="1" dirty="0" smtClean="0">
              <a:latin typeface="+mj-ea"/>
              <a:ea typeface="+mj-ea"/>
            </a:endParaRPr>
          </a:p>
          <a:p>
            <a:pPr algn="just" latinLnBrk="1"/>
            <a:r>
              <a:rPr lang="ko-KR" altLang="en-US" b="1" dirty="0" smtClean="0">
                <a:latin typeface="+mj-ea"/>
                <a:ea typeface="+mj-ea"/>
              </a:rPr>
              <a:t>우리마을 탐방</a:t>
            </a:r>
            <a:endParaRPr lang="ko-KR" altLang="ko-KR" dirty="0"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582" y="660102"/>
            <a:ext cx="391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b="1" dirty="0">
                <a:latin typeface="+mj-ea"/>
                <a:ea typeface="+mj-ea"/>
              </a:rPr>
              <a:t>수유</a:t>
            </a:r>
            <a:r>
              <a:rPr lang="en-US" altLang="ko-KR" b="1" dirty="0">
                <a:latin typeface="+mj-ea"/>
                <a:ea typeface="+mj-ea"/>
              </a:rPr>
              <a:t>1</a:t>
            </a:r>
            <a:r>
              <a:rPr lang="ko-KR" altLang="ko-KR" b="1" dirty="0" smtClean="0">
                <a:latin typeface="+mj-ea"/>
                <a:ea typeface="+mj-ea"/>
              </a:rPr>
              <a:t>동</a:t>
            </a:r>
            <a:r>
              <a:rPr lang="en-US" altLang="ko-KR" b="1" dirty="0" smtClean="0">
                <a:latin typeface="+mj-ea"/>
                <a:ea typeface="+mj-ea"/>
              </a:rPr>
              <a:t> </a:t>
            </a:r>
            <a:r>
              <a:rPr lang="ko-KR" altLang="ko-KR" b="1" dirty="0" smtClean="0">
                <a:latin typeface="+mj-ea"/>
                <a:ea typeface="+mj-ea"/>
              </a:rPr>
              <a:t>마을조합</a:t>
            </a:r>
            <a:r>
              <a:rPr lang="en-US" altLang="ko-KR" b="1" dirty="0">
                <a:latin typeface="+mj-ea"/>
                <a:ea typeface="+mj-ea"/>
              </a:rPr>
              <a:t>, </a:t>
            </a:r>
            <a:r>
              <a:rPr lang="ko-KR" altLang="ko-KR" b="1" dirty="0" smtClean="0">
                <a:latin typeface="+mj-ea"/>
                <a:ea typeface="+mj-ea"/>
              </a:rPr>
              <a:t>국토교통부 </a:t>
            </a:r>
            <a:endParaRPr lang="en-US" altLang="ko-KR" b="1" dirty="0" smtClean="0">
              <a:latin typeface="+mj-ea"/>
              <a:ea typeface="+mj-ea"/>
            </a:endParaRPr>
          </a:p>
          <a:p>
            <a:pPr algn="just" latinLnBrk="1"/>
            <a:r>
              <a:rPr lang="ko-KR" altLang="ko-KR" b="1" dirty="0" smtClean="0">
                <a:latin typeface="+mj-ea"/>
                <a:ea typeface="+mj-ea"/>
              </a:rPr>
              <a:t>예비사회적기업 </a:t>
            </a:r>
            <a:r>
              <a:rPr lang="ko-KR" altLang="ko-KR" b="1" dirty="0">
                <a:latin typeface="+mj-ea"/>
                <a:ea typeface="+mj-ea"/>
              </a:rPr>
              <a:t>지정</a:t>
            </a:r>
            <a:endParaRPr lang="ko-KR" altLang="ko-KR" dirty="0">
              <a:latin typeface="+mj-ea"/>
              <a:ea typeface="+mj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917" y="3300068"/>
            <a:ext cx="2266878" cy="4007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4582" y="1444381"/>
            <a:ext cx="36816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</a:t>
            </a:r>
            <a:r>
              <a:rPr lang="ko-KR" altLang="ko-KR" sz="1100" dirty="0" smtClean="0">
                <a:latin typeface="+mj-ea"/>
                <a:ea typeface="+mj-ea"/>
              </a:rPr>
              <a:t>마을관리사회적협동조합이 </a:t>
            </a:r>
            <a:r>
              <a:rPr lang="ko-KR" altLang="ko-KR" sz="1100" dirty="0">
                <a:latin typeface="+mj-ea"/>
                <a:ea typeface="+mj-ea"/>
              </a:rPr>
              <a:t>국토교통부로부터 예비사회적기업으로 지정되었습니다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fontAlgn="base"/>
            <a:r>
              <a:rPr lang="ko-KR" altLang="ko-KR" sz="1100" dirty="0">
                <a:latin typeface="+mj-ea"/>
                <a:ea typeface="+mj-ea"/>
              </a:rPr>
              <a:t>국토교통부가</a:t>
            </a:r>
            <a:r>
              <a:rPr lang="en-US" altLang="ko-KR" sz="1100" dirty="0">
                <a:latin typeface="+mj-ea"/>
                <a:ea typeface="+mj-ea"/>
              </a:rPr>
              <a:t> ‘2023</a:t>
            </a:r>
            <a:r>
              <a:rPr lang="ko-KR" altLang="ko-KR" sz="1100" dirty="0">
                <a:latin typeface="+mj-ea"/>
                <a:ea typeface="+mj-ea"/>
              </a:rPr>
              <a:t>년도 사회적기업인증 업무지침</a:t>
            </a:r>
            <a:r>
              <a:rPr lang="en-US" altLang="ko-KR" sz="1100" dirty="0">
                <a:latin typeface="+mj-ea"/>
                <a:ea typeface="+mj-ea"/>
              </a:rPr>
              <a:t>(</a:t>
            </a:r>
            <a:r>
              <a:rPr lang="ko-KR" altLang="ko-KR" sz="1100" dirty="0">
                <a:latin typeface="+mj-ea"/>
                <a:ea typeface="+mj-ea"/>
              </a:rPr>
              <a:t>고용노동부</a:t>
            </a:r>
            <a:r>
              <a:rPr lang="en-US" altLang="ko-KR" sz="1100" dirty="0">
                <a:latin typeface="+mj-ea"/>
                <a:ea typeface="+mj-ea"/>
              </a:rPr>
              <a:t>)’ </a:t>
            </a:r>
            <a:r>
              <a:rPr lang="ko-KR" altLang="ko-KR" sz="1100" dirty="0">
                <a:latin typeface="+mj-ea"/>
                <a:ea typeface="+mj-ea"/>
              </a:rPr>
              <a:t>및</a:t>
            </a:r>
            <a:r>
              <a:rPr lang="en-US" altLang="ko-KR" sz="1100" dirty="0">
                <a:latin typeface="+mj-ea"/>
                <a:ea typeface="+mj-ea"/>
              </a:rPr>
              <a:t> ‘</a:t>
            </a:r>
            <a:r>
              <a:rPr lang="ko-KR" altLang="ko-KR" sz="1100" dirty="0">
                <a:latin typeface="+mj-ea"/>
                <a:ea typeface="+mj-ea"/>
              </a:rPr>
              <a:t>국토교통형 예비사회적 지정제도 및 사회적기업 </a:t>
            </a:r>
            <a:r>
              <a:rPr lang="ko-KR" altLang="ko-KR" sz="1100" dirty="0" smtClean="0">
                <a:latin typeface="+mj-ea"/>
                <a:ea typeface="+mj-ea"/>
              </a:rPr>
              <a:t>인증추천제도 운영지침</a:t>
            </a:r>
            <a:r>
              <a:rPr lang="en-US" altLang="ko-KR" sz="1100" dirty="0" smtClean="0">
                <a:latin typeface="+mj-ea"/>
                <a:ea typeface="+mj-ea"/>
              </a:rPr>
              <a:t>(</a:t>
            </a:r>
            <a:r>
              <a:rPr lang="ko-KR" altLang="ko-KR" sz="1100" dirty="0" smtClean="0">
                <a:latin typeface="+mj-ea"/>
                <a:ea typeface="+mj-ea"/>
              </a:rPr>
              <a:t>국토교통부</a:t>
            </a:r>
            <a:r>
              <a:rPr lang="en-US" altLang="ko-KR" sz="1100" dirty="0" smtClean="0">
                <a:latin typeface="+mj-ea"/>
                <a:ea typeface="+mj-ea"/>
              </a:rPr>
              <a:t>)</a:t>
            </a:r>
            <a:r>
              <a:rPr lang="ko-KR" altLang="ko-KR" sz="1100" dirty="0" smtClean="0">
                <a:latin typeface="+mj-ea"/>
                <a:ea typeface="+mj-ea"/>
              </a:rPr>
              <a:t>에 따라 </a:t>
            </a:r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마을조합을</a:t>
            </a:r>
            <a:r>
              <a:rPr lang="en-US" altLang="ko-KR" sz="1100" dirty="0">
                <a:latin typeface="+mj-ea"/>
                <a:ea typeface="+mj-ea"/>
              </a:rPr>
              <a:t> ‘2023</a:t>
            </a:r>
            <a:r>
              <a:rPr lang="ko-KR" altLang="ko-KR" sz="1100" dirty="0">
                <a:latin typeface="+mj-ea"/>
                <a:ea typeface="+mj-ea"/>
              </a:rPr>
              <a:t>년 국토교통형</a:t>
            </a:r>
            <a:r>
              <a:rPr lang="en-US" altLang="ko-KR" sz="1100" dirty="0">
                <a:latin typeface="+mj-ea"/>
                <a:ea typeface="+mj-ea"/>
              </a:rPr>
              <a:t>(</a:t>
            </a:r>
            <a:r>
              <a:rPr lang="ko-KR" altLang="ko-KR" sz="1100" dirty="0">
                <a:latin typeface="+mj-ea"/>
                <a:ea typeface="+mj-ea"/>
              </a:rPr>
              <a:t>도시재생분야</a:t>
            </a:r>
            <a:r>
              <a:rPr lang="en-US" altLang="ko-KR" sz="1100" dirty="0">
                <a:latin typeface="+mj-ea"/>
                <a:ea typeface="+mj-ea"/>
              </a:rPr>
              <a:t>) </a:t>
            </a:r>
            <a:r>
              <a:rPr lang="ko-KR" altLang="ko-KR" sz="1100" dirty="0">
                <a:latin typeface="+mj-ea"/>
                <a:ea typeface="+mj-ea"/>
              </a:rPr>
              <a:t>예비사회적기업</a:t>
            </a:r>
            <a:r>
              <a:rPr lang="en-US" altLang="ko-KR" sz="1100" dirty="0">
                <a:latin typeface="+mj-ea"/>
                <a:ea typeface="+mj-ea"/>
              </a:rPr>
              <a:t>’</a:t>
            </a:r>
            <a:r>
              <a:rPr lang="ko-KR" altLang="ko-KR" sz="1100" dirty="0">
                <a:latin typeface="+mj-ea"/>
                <a:ea typeface="+mj-ea"/>
              </a:rPr>
              <a:t>으로 지정한 것입니다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r>
              <a:rPr lang="ko-KR" altLang="ko-KR" sz="1100" dirty="0" smtClean="0">
                <a:latin typeface="+mj-ea"/>
                <a:ea typeface="+mj-ea"/>
              </a:rPr>
              <a:t>기간은</a:t>
            </a:r>
            <a:r>
              <a:rPr lang="en-US" altLang="ko-KR" sz="1100" dirty="0" smtClean="0">
                <a:latin typeface="+mj-ea"/>
                <a:ea typeface="+mj-ea"/>
              </a:rPr>
              <a:t> 2023</a:t>
            </a:r>
            <a:r>
              <a:rPr lang="ko-KR" altLang="ko-KR" sz="1100" dirty="0" smtClean="0">
                <a:latin typeface="+mj-ea"/>
                <a:ea typeface="+mj-ea"/>
              </a:rPr>
              <a:t>년</a:t>
            </a:r>
            <a:r>
              <a:rPr lang="en-US" altLang="ko-KR" sz="1100" dirty="0" smtClean="0">
                <a:latin typeface="+mj-ea"/>
                <a:ea typeface="+mj-ea"/>
              </a:rPr>
              <a:t> 12</a:t>
            </a:r>
            <a:r>
              <a:rPr lang="ko-KR" altLang="ko-KR" sz="1100" dirty="0" smtClean="0">
                <a:latin typeface="+mj-ea"/>
                <a:ea typeface="+mj-ea"/>
              </a:rPr>
              <a:t>월</a:t>
            </a:r>
            <a:r>
              <a:rPr lang="en-US" altLang="ko-KR" sz="1100" dirty="0" smtClean="0">
                <a:latin typeface="+mj-ea"/>
                <a:ea typeface="+mj-ea"/>
              </a:rPr>
              <a:t> 15</a:t>
            </a:r>
            <a:r>
              <a:rPr lang="ko-KR" altLang="ko-KR" sz="1100" dirty="0" smtClean="0">
                <a:latin typeface="+mj-ea"/>
                <a:ea typeface="+mj-ea"/>
              </a:rPr>
              <a:t>일부터</a:t>
            </a:r>
            <a:r>
              <a:rPr lang="en-US" altLang="ko-KR" sz="1100" dirty="0" smtClean="0">
                <a:latin typeface="+mj-ea"/>
                <a:ea typeface="+mj-ea"/>
              </a:rPr>
              <a:t> 3</a:t>
            </a:r>
            <a:r>
              <a:rPr lang="ko-KR" altLang="ko-KR" sz="1100" dirty="0" smtClean="0">
                <a:latin typeface="+mj-ea"/>
                <a:ea typeface="+mj-ea"/>
              </a:rPr>
              <a:t>년간입니다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 smtClean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 smtClean="0">
                <a:latin typeface="+mj-ea"/>
                <a:ea typeface="+mj-ea"/>
              </a:rPr>
              <a:t>예비사회적기업은 </a:t>
            </a:r>
            <a:r>
              <a:rPr lang="ko-KR" altLang="ko-KR" sz="1100" dirty="0">
                <a:latin typeface="+mj-ea"/>
                <a:ea typeface="+mj-ea"/>
              </a:rPr>
              <a:t>사회적 목적을 실현하기 위해 활동하고 있는 기업이 향후 사회적 기업으로 성장할 수 있도록 지정해 육성하는 제도이며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고용노동부와 지자체가 시행하는 일자리창출사업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전문인력 지원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사업개발비 지원사업 등 재정지원 사업에 신청할 자격을 얻게 됩니다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br>
              <a:rPr lang="en-US" altLang="ko-KR" sz="1100" dirty="0">
                <a:latin typeface="+mj-ea"/>
                <a:ea typeface="+mj-ea"/>
              </a:rPr>
            </a:br>
            <a:r>
              <a:rPr lang="ko-KR" altLang="ko-KR" sz="1100" dirty="0">
                <a:latin typeface="+mj-ea"/>
                <a:ea typeface="+mj-ea"/>
              </a:rPr>
              <a:t>주택도시보증공사</a:t>
            </a:r>
            <a:r>
              <a:rPr lang="en-US" altLang="ko-KR" sz="1100" dirty="0">
                <a:latin typeface="+mj-ea"/>
                <a:ea typeface="+mj-ea"/>
              </a:rPr>
              <a:t>(HUG)</a:t>
            </a:r>
            <a:r>
              <a:rPr lang="ko-KR" altLang="ko-KR" sz="1100" dirty="0">
                <a:latin typeface="+mj-ea"/>
                <a:ea typeface="+mj-ea"/>
              </a:rPr>
              <a:t>의 보증심사 가점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융자 한도 상향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금리우대 등의 혜택도 받을 수 </a:t>
            </a:r>
            <a:r>
              <a:rPr lang="ko-KR" altLang="en-US" sz="1100" dirty="0" smtClean="0">
                <a:latin typeface="+mj-ea"/>
                <a:ea typeface="+mj-ea"/>
              </a:rPr>
              <a:t>있습니다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0175" y="1444381"/>
            <a:ext cx="352062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의정부시 흥선마을 주민협의회에서 우리마을을 찾았습니다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 </a:t>
            </a:r>
            <a:r>
              <a:rPr lang="en-US" altLang="ko-KR" sz="1100" dirty="0">
                <a:latin typeface="+mj-ea"/>
                <a:ea typeface="+mj-ea"/>
              </a:rPr>
              <a:t>19</a:t>
            </a:r>
            <a:r>
              <a:rPr lang="ko-KR" altLang="ko-KR" sz="1100" dirty="0">
                <a:latin typeface="+mj-ea"/>
                <a:ea typeface="+mj-ea"/>
              </a:rPr>
              <a:t>일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주민 </a:t>
            </a:r>
            <a:r>
              <a:rPr lang="en-US" altLang="ko-KR" sz="1100" dirty="0">
                <a:latin typeface="+mj-ea"/>
                <a:ea typeface="+mj-ea"/>
              </a:rPr>
              <a:t>8</a:t>
            </a:r>
            <a:r>
              <a:rPr lang="ko-KR" altLang="ko-KR" sz="1100" dirty="0" smtClean="0">
                <a:latin typeface="+mj-ea"/>
                <a:ea typeface="+mj-ea"/>
              </a:rPr>
              <a:t>명으로 </a:t>
            </a:r>
            <a:r>
              <a:rPr lang="ko-KR" altLang="ko-KR" sz="1100" dirty="0">
                <a:latin typeface="+mj-ea"/>
                <a:ea typeface="+mj-ea"/>
              </a:rPr>
              <a:t>구성된 탐방팀은 빨래골마을사랑방 수다에 방문해 박경희 이사장이 진행하는 도시재생사업 과정과 마을조합 현재라는 주제로 강연을 듣고 공간을 둘러본 후 생활공작소 환장으로 이동했습니다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목공소 활동과 연계된 다양한 경험과 직업에 대한 이야기에 관심이 많은 탐방팀을 위해 박상준 </a:t>
            </a:r>
            <a:r>
              <a:rPr lang="ko-KR" altLang="en-US" sz="1100" dirty="0" smtClean="0">
                <a:latin typeface="+mj-ea"/>
                <a:ea typeface="+mj-ea"/>
              </a:rPr>
              <a:t>조합원</a:t>
            </a:r>
            <a:r>
              <a:rPr lang="ko-KR" altLang="ko-KR" sz="1100" dirty="0" smtClean="0">
                <a:latin typeface="+mj-ea"/>
                <a:ea typeface="+mj-ea"/>
              </a:rPr>
              <a:t>이 </a:t>
            </a:r>
            <a:r>
              <a:rPr lang="ko-KR" altLang="ko-KR" sz="1100" dirty="0">
                <a:latin typeface="+mj-ea"/>
                <a:ea typeface="+mj-ea"/>
              </a:rPr>
              <a:t>목공소 사업 준비과정 등에 대한 강연을 </a:t>
            </a:r>
            <a:r>
              <a:rPr lang="ko-KR" altLang="en-US" sz="1100" dirty="0" smtClean="0">
                <a:latin typeface="+mj-ea"/>
                <a:ea typeface="+mj-ea"/>
              </a:rPr>
              <a:t>준비해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유익한 시간을 보냈습니다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/>
            <a:r>
              <a:rPr lang="ko-KR" altLang="ko-KR" sz="1100" dirty="0">
                <a:latin typeface="+mj-ea"/>
                <a:ea typeface="+mj-ea"/>
              </a:rPr>
              <a:t>환장에서 식사를 하고 탐방교육을 마무리한 흥선마을 주민협의회 주민들의 무궁한 발전을 기원합니다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36" y="4383096"/>
            <a:ext cx="2397485" cy="1664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76" y="4383096"/>
            <a:ext cx="1929820" cy="14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3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707132" y="1414076"/>
            <a:ext cx="35997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빨래골 마을사랑방 수다 수다극장에서 지역주민과 하나되는 </a:t>
            </a:r>
            <a:r>
              <a:rPr lang="ko-KR" altLang="en-US" sz="1100" dirty="0" smtClean="0">
                <a:latin typeface="+mj-ea"/>
                <a:ea typeface="+mj-ea"/>
              </a:rPr>
              <a:t>공연이 펼쳐졌습</a:t>
            </a:r>
            <a:r>
              <a:rPr lang="ko-KR" altLang="ko-KR" sz="1100" dirty="0" smtClean="0">
                <a:latin typeface="+mj-ea"/>
                <a:ea typeface="+mj-ea"/>
              </a:rPr>
              <a:t>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 </a:t>
            </a:r>
            <a:r>
              <a:rPr lang="en-US" altLang="ko-KR" sz="1100" dirty="0">
                <a:latin typeface="+mj-ea"/>
                <a:ea typeface="+mj-ea"/>
              </a:rPr>
              <a:t>17</a:t>
            </a:r>
            <a:r>
              <a:rPr lang="ko-KR" altLang="ko-KR" sz="1100" dirty="0">
                <a:latin typeface="+mj-ea"/>
                <a:ea typeface="+mj-ea"/>
              </a:rPr>
              <a:t>일 일요일 오후 </a:t>
            </a:r>
            <a:r>
              <a:rPr lang="en-US" altLang="ko-KR" sz="1100" dirty="0">
                <a:latin typeface="+mj-ea"/>
                <a:ea typeface="+mj-ea"/>
              </a:rPr>
              <a:t>3</a:t>
            </a:r>
            <a:r>
              <a:rPr lang="ko-KR" altLang="ko-KR" sz="1100" dirty="0">
                <a:latin typeface="+mj-ea"/>
                <a:ea typeface="+mj-ea"/>
              </a:rPr>
              <a:t>시 빨래골 유랑단의 주최한 빨래골 마을 연극 잔치입니다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이날 열린 빨래골 마을 연극 잔치는 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마을조합과 유현초등학교가 후원하는 행사로 </a:t>
            </a:r>
            <a:r>
              <a:rPr lang="ko-KR" altLang="ko-KR" sz="1100" dirty="0" smtClean="0">
                <a:latin typeface="+mj-ea"/>
                <a:ea typeface="+mj-ea"/>
              </a:rPr>
              <a:t>유현초등학교에서 </a:t>
            </a:r>
            <a:r>
              <a:rPr lang="ko-KR" altLang="ko-KR" sz="1100" dirty="0">
                <a:latin typeface="+mj-ea"/>
                <a:ea typeface="+mj-ea"/>
              </a:rPr>
              <a:t>연극과 난타 공연을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빨래골 유랑단이 마당놀이와 풍물놀이를 선보였습니다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한파 </a:t>
            </a:r>
            <a:r>
              <a:rPr lang="ko-KR" altLang="ko-KR" sz="1100" dirty="0" smtClean="0">
                <a:latin typeface="+mj-ea"/>
                <a:ea typeface="+mj-ea"/>
              </a:rPr>
              <a:t>속</a:t>
            </a:r>
            <a:r>
              <a:rPr lang="ko-KR" altLang="en-US" sz="1100" dirty="0" smtClean="0">
                <a:latin typeface="+mj-ea"/>
                <a:ea typeface="+mj-ea"/>
              </a:rPr>
              <a:t>에 맞은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휴일에도 불구하고 조합원은 물론 많은 주민들이 함께하면서 더욱 풍성해진 </a:t>
            </a:r>
            <a:r>
              <a:rPr lang="ko-KR" altLang="en-US" sz="1100" dirty="0" smtClean="0">
                <a:latin typeface="+mj-ea"/>
                <a:ea typeface="+mj-ea"/>
              </a:rPr>
              <a:t>마을</a:t>
            </a:r>
            <a:r>
              <a:rPr lang="ko-KR" altLang="ko-KR" sz="1100" dirty="0" smtClean="0">
                <a:latin typeface="+mj-ea"/>
                <a:ea typeface="+mj-ea"/>
              </a:rPr>
              <a:t>잔치가 </a:t>
            </a:r>
            <a:r>
              <a:rPr lang="ko-KR" altLang="ko-KR" sz="1100" dirty="0">
                <a:latin typeface="+mj-ea"/>
                <a:ea typeface="+mj-ea"/>
              </a:rPr>
              <a:t>되었습니다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/>
            <a:r>
              <a:rPr lang="ko-KR" altLang="ko-KR" sz="1100" dirty="0">
                <a:latin typeface="+mj-ea"/>
                <a:ea typeface="+mj-ea"/>
              </a:rPr>
              <a:t>빨래골 마을연극잔치는 매년 개최될 예정입니다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9998" y="3393855"/>
            <a:ext cx="2266878" cy="400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675" y="705159"/>
            <a:ext cx="35269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1"/>
            <a:r>
              <a:rPr lang="en-US" altLang="ko-KR" b="1" dirty="0" smtClean="0">
                <a:latin typeface="+mj-ea"/>
                <a:ea typeface="+mj-ea"/>
              </a:rPr>
              <a:t>17</a:t>
            </a:r>
            <a:r>
              <a:rPr lang="ko-KR" altLang="ko-KR" b="1" dirty="0" smtClean="0">
                <a:latin typeface="+mj-ea"/>
                <a:ea typeface="+mj-ea"/>
              </a:rPr>
              <a:t>일</a:t>
            </a:r>
            <a:r>
              <a:rPr lang="en-US" altLang="ko-KR" b="1" dirty="0" smtClean="0">
                <a:latin typeface="+mj-ea"/>
                <a:ea typeface="+mj-ea"/>
              </a:rPr>
              <a:t>,</a:t>
            </a:r>
            <a:r>
              <a:rPr lang="ko-KR" altLang="ko-KR" b="1" dirty="0" smtClean="0">
                <a:latin typeface="+mj-ea"/>
                <a:ea typeface="+mj-ea"/>
              </a:rPr>
              <a:t> </a:t>
            </a:r>
            <a:r>
              <a:rPr lang="ko-KR" altLang="ko-KR" b="1" dirty="0">
                <a:latin typeface="+mj-ea"/>
                <a:ea typeface="+mj-ea"/>
              </a:rPr>
              <a:t>빨래골 마을연극잔치 열려</a:t>
            </a:r>
            <a:endParaRPr lang="ko-KR" altLang="ko-KR" dirty="0">
              <a:latin typeface="+mj-ea"/>
              <a:ea typeface="+mj-ea"/>
            </a:endParaRPr>
          </a:p>
          <a:p>
            <a:pPr algn="just" latinLnBrk="1"/>
            <a:endParaRPr lang="ko-KR" altLang="ko-KR" sz="1600" dirty="0">
              <a:latin typeface="+mj-ea"/>
              <a:ea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843808" y="685326"/>
            <a:ext cx="2871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latinLnBrk="1"/>
            <a:r>
              <a:rPr lang="ko-KR" altLang="en-US" b="1" dirty="0" smtClean="0">
                <a:latin typeface="+mj-ea"/>
                <a:ea typeface="+mj-ea"/>
              </a:rPr>
              <a:t>수유</a:t>
            </a:r>
            <a:r>
              <a:rPr lang="en-US" altLang="ko-KR" b="1" dirty="0" smtClean="0">
                <a:latin typeface="+mj-ea"/>
                <a:ea typeface="+mj-ea"/>
              </a:rPr>
              <a:t>1</a:t>
            </a:r>
            <a:r>
              <a:rPr lang="ko-KR" altLang="en-US" b="1" dirty="0" smtClean="0">
                <a:latin typeface="+mj-ea"/>
                <a:ea typeface="+mj-ea"/>
              </a:rPr>
              <a:t>동 </a:t>
            </a:r>
            <a:r>
              <a:rPr lang="ko-KR" altLang="ko-KR" b="1" dirty="0" smtClean="0">
                <a:latin typeface="+mj-ea"/>
                <a:ea typeface="+mj-ea"/>
              </a:rPr>
              <a:t>마을조합 </a:t>
            </a:r>
            <a:r>
              <a:rPr lang="ko-KR" altLang="ko-KR" b="1" dirty="0">
                <a:latin typeface="+mj-ea"/>
                <a:ea typeface="+mj-ea"/>
              </a:rPr>
              <a:t>동아리 </a:t>
            </a:r>
            <a:endParaRPr lang="en-US" altLang="ko-KR" b="1" dirty="0">
              <a:latin typeface="+mj-ea"/>
              <a:ea typeface="+mj-ea"/>
            </a:endParaRPr>
          </a:p>
          <a:p>
            <a:pPr algn="just" latinLnBrk="1"/>
            <a:r>
              <a:rPr lang="ko-KR" altLang="en-US" b="1" dirty="0" smtClean="0">
                <a:latin typeface="+mj-ea"/>
                <a:ea typeface="+mj-ea"/>
              </a:rPr>
              <a:t>활발한 활동 이어져 </a:t>
            </a:r>
            <a:endParaRPr lang="ko-KR" altLang="ko-KR" b="1" dirty="0"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827359" y="1501834"/>
            <a:ext cx="356086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월에도 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마을조합 동아리들은 활동을 이어갔습니다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먼저 하이볼 탁구 동아리는 지난달 </a:t>
            </a:r>
            <a:r>
              <a:rPr lang="en-US" altLang="ko-KR" sz="1100" dirty="0">
                <a:latin typeface="+mj-ea"/>
                <a:ea typeface="+mj-ea"/>
              </a:rPr>
              <a:t>31</a:t>
            </a:r>
            <a:r>
              <a:rPr lang="ko-KR" altLang="ko-KR" sz="1100" dirty="0">
                <a:latin typeface="+mj-ea"/>
                <a:ea typeface="+mj-ea"/>
              </a:rPr>
              <a:t>일 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차모임에 이어 이달 </a:t>
            </a:r>
            <a:r>
              <a:rPr lang="en-US" altLang="ko-KR" sz="1100" dirty="0">
                <a:latin typeface="+mj-ea"/>
                <a:ea typeface="+mj-ea"/>
              </a:rPr>
              <a:t>5</a:t>
            </a:r>
            <a:r>
              <a:rPr lang="ko-KR" altLang="ko-KR" sz="1100" dirty="0">
                <a:latin typeface="+mj-ea"/>
                <a:ea typeface="+mj-ea"/>
              </a:rPr>
              <a:t>일에 </a:t>
            </a:r>
            <a:r>
              <a:rPr lang="en-US" altLang="ko-KR" sz="1100" dirty="0">
                <a:latin typeface="+mj-ea"/>
                <a:ea typeface="+mj-ea"/>
              </a:rPr>
              <a:t>2</a:t>
            </a:r>
            <a:r>
              <a:rPr lang="ko-KR" altLang="ko-KR" sz="1100" dirty="0">
                <a:latin typeface="+mj-ea"/>
                <a:ea typeface="+mj-ea"/>
              </a:rPr>
              <a:t>차모임을 가졌습니다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r>
              <a:rPr lang="ko-KR" altLang="ko-KR" sz="1100" dirty="0">
                <a:latin typeface="+mj-ea"/>
                <a:ea typeface="+mj-ea"/>
              </a:rPr>
              <a:t>같은 날 나문쫌 문화동아리는 영화 </a:t>
            </a:r>
            <a:r>
              <a:rPr lang="en-US" altLang="ko-KR" sz="1100" dirty="0">
                <a:latin typeface="+mj-ea"/>
                <a:ea typeface="+mj-ea"/>
              </a:rPr>
              <a:t>&lt;</a:t>
            </a:r>
            <a:r>
              <a:rPr lang="ko-KR" altLang="ko-KR" sz="1100" dirty="0">
                <a:latin typeface="+mj-ea"/>
                <a:ea typeface="+mj-ea"/>
              </a:rPr>
              <a:t>서울의봄</a:t>
            </a:r>
            <a:r>
              <a:rPr lang="en-US" altLang="ko-KR" sz="1100" dirty="0">
                <a:latin typeface="+mj-ea"/>
                <a:ea typeface="+mj-ea"/>
              </a:rPr>
              <a:t>&gt;</a:t>
            </a:r>
            <a:r>
              <a:rPr lang="ko-KR" altLang="ko-KR" sz="1100" dirty="0">
                <a:latin typeface="+mj-ea"/>
                <a:ea typeface="+mj-ea"/>
              </a:rPr>
              <a:t>을 함께 관람했습니다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빨래골유랑단은 </a:t>
            </a:r>
            <a:r>
              <a:rPr lang="en-US" altLang="ko-KR" sz="1100" dirty="0">
                <a:latin typeface="+mj-ea"/>
                <a:ea typeface="+mj-ea"/>
              </a:rPr>
              <a:t>6</a:t>
            </a:r>
            <a:r>
              <a:rPr lang="ko-KR" altLang="ko-KR" sz="1100" dirty="0">
                <a:latin typeface="+mj-ea"/>
                <a:ea typeface="+mj-ea"/>
              </a:rPr>
              <a:t>일 </a:t>
            </a:r>
            <a:r>
              <a:rPr lang="ko-KR" altLang="ko-KR" sz="1100" dirty="0" smtClean="0">
                <a:latin typeface="+mj-ea"/>
                <a:ea typeface="+mj-ea"/>
              </a:rPr>
              <a:t>두번</a:t>
            </a:r>
            <a:r>
              <a:rPr lang="ko-KR" altLang="en-US" sz="1100" dirty="0" smtClean="0">
                <a:latin typeface="+mj-ea"/>
                <a:ea typeface="+mj-ea"/>
              </a:rPr>
              <a:t>째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모임을 갖고 연습하는 모습을 남기기도 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마을조합은 동아리들의 행복한 활동을 응원합니다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77" y="5075481"/>
            <a:ext cx="1654628" cy="124097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1" y="5074849"/>
            <a:ext cx="1826317" cy="12632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51" y="3713466"/>
            <a:ext cx="1677840" cy="12583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6" y="3598354"/>
            <a:ext cx="1706500" cy="12798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62" y="4315688"/>
            <a:ext cx="2000146" cy="112508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76" y="5008619"/>
            <a:ext cx="1721742" cy="12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9" y="4873361"/>
            <a:ext cx="1683083" cy="126231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24" y="1788146"/>
            <a:ext cx="1692641" cy="1269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863" y="3667700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1"/>
            <a:r>
              <a:rPr lang="en-US" altLang="ko-KR" b="1" dirty="0" smtClean="0">
                <a:latin typeface="+mj-ea"/>
                <a:ea typeface="+mj-ea"/>
              </a:rPr>
              <a:t>4</a:t>
            </a:r>
            <a:r>
              <a:rPr lang="ko-KR" altLang="en-US" b="1" dirty="0" smtClean="0">
                <a:latin typeface="+mj-ea"/>
                <a:ea typeface="+mj-ea"/>
              </a:rPr>
              <a:t>일</a:t>
            </a:r>
            <a:r>
              <a:rPr lang="en-US" altLang="ko-KR" b="1" dirty="0" smtClean="0">
                <a:latin typeface="+mj-ea"/>
                <a:ea typeface="+mj-ea"/>
              </a:rPr>
              <a:t>, </a:t>
            </a:r>
            <a:r>
              <a:rPr lang="ko-KR" altLang="ko-KR" b="1" dirty="0" smtClean="0">
                <a:latin typeface="+mj-ea"/>
                <a:ea typeface="+mj-ea"/>
              </a:rPr>
              <a:t>월요노인밥상</a:t>
            </a:r>
            <a:r>
              <a:rPr lang="en-US" altLang="ko-KR" b="1" dirty="0">
                <a:latin typeface="+mj-ea"/>
                <a:ea typeface="+mj-ea"/>
              </a:rPr>
              <a:t>+</a:t>
            </a:r>
            <a:r>
              <a:rPr lang="ko-KR" altLang="ko-KR" b="1" dirty="0">
                <a:latin typeface="+mj-ea"/>
                <a:ea typeface="+mj-ea"/>
              </a:rPr>
              <a:t>무료영화상영회</a:t>
            </a:r>
            <a:endParaRPr lang="ko-KR" altLang="ko-KR" dirty="0"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254" y="4150584"/>
            <a:ext cx="36215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 </a:t>
            </a:r>
            <a:r>
              <a:rPr lang="en-US" altLang="ko-KR" sz="1100" dirty="0">
                <a:latin typeface="+mj-ea"/>
                <a:ea typeface="+mj-ea"/>
              </a:rPr>
              <a:t>4</a:t>
            </a:r>
            <a:r>
              <a:rPr lang="ko-KR" altLang="ko-KR" sz="1100" dirty="0">
                <a:latin typeface="+mj-ea"/>
                <a:ea typeface="+mj-ea"/>
              </a:rPr>
              <a:t>일 빨래골마을사랑방 수다 수다키친에서는 월요노인밥상이 진행되어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삼선누릉지탕으로 어르신들을 대접했습니다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매월 첫째주 월요일은 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마을조합이 월요노인밥상을 지원하는 날로</a:t>
            </a:r>
            <a:r>
              <a:rPr lang="en-US" altLang="ko-KR" sz="1100" dirty="0">
                <a:latin typeface="+mj-ea"/>
                <a:ea typeface="+mj-ea"/>
              </a:rPr>
              <a:t>, 4</a:t>
            </a:r>
            <a:r>
              <a:rPr lang="ko-KR" altLang="ko-KR" sz="1100" dirty="0" smtClean="0">
                <a:latin typeface="+mj-ea"/>
                <a:ea typeface="+mj-ea"/>
              </a:rPr>
              <a:t>일</a:t>
            </a:r>
            <a:r>
              <a:rPr lang="ko-KR" altLang="en-US" sz="1100" dirty="0" smtClean="0">
                <a:latin typeface="+mj-ea"/>
                <a:ea typeface="+mj-ea"/>
              </a:rPr>
              <a:t>에도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자원봉사 </a:t>
            </a:r>
            <a:r>
              <a:rPr lang="en-US" altLang="ko-KR" sz="1100" dirty="0">
                <a:latin typeface="+mj-ea"/>
                <a:ea typeface="+mj-ea"/>
              </a:rPr>
              <a:t>8</a:t>
            </a:r>
            <a:r>
              <a:rPr lang="ko-KR" altLang="ko-KR" sz="1100" dirty="0">
                <a:latin typeface="+mj-ea"/>
                <a:ea typeface="+mj-ea"/>
              </a:rPr>
              <a:t>명과 함께 총 </a:t>
            </a:r>
            <a:r>
              <a:rPr lang="en-US" altLang="ko-KR" sz="1100" dirty="0">
                <a:latin typeface="+mj-ea"/>
                <a:ea typeface="+mj-ea"/>
              </a:rPr>
              <a:t>99</a:t>
            </a:r>
            <a:r>
              <a:rPr lang="ko-KR" altLang="ko-KR" sz="1100" dirty="0">
                <a:latin typeface="+mj-ea"/>
                <a:ea typeface="+mj-ea"/>
              </a:rPr>
              <a:t>인분의 식사를 만들어 대접했습니다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같은 날 </a:t>
            </a:r>
            <a:r>
              <a:rPr lang="en-US" altLang="ko-KR" sz="1100" dirty="0" smtClean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시부터 수다극장에서는 무료영화상영회사 열렸으며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이날 상영된 영화는 추억의 영화 </a:t>
            </a:r>
            <a:r>
              <a:rPr lang="en-US" altLang="ko-KR" sz="1100" dirty="0">
                <a:latin typeface="+mj-ea"/>
                <a:ea typeface="+mj-ea"/>
              </a:rPr>
              <a:t>&lt;</a:t>
            </a:r>
            <a:r>
              <a:rPr lang="ko-KR" altLang="ko-KR" sz="1100" dirty="0">
                <a:latin typeface="+mj-ea"/>
                <a:ea typeface="+mj-ea"/>
              </a:rPr>
              <a:t>찰리 채플린</a:t>
            </a:r>
            <a:r>
              <a:rPr lang="en-US" altLang="ko-KR" sz="1100" dirty="0">
                <a:latin typeface="+mj-ea"/>
                <a:ea typeface="+mj-ea"/>
              </a:rPr>
              <a:t>&gt;</a:t>
            </a:r>
            <a:r>
              <a:rPr lang="ko-KR" altLang="ko-KR" sz="1100" dirty="0">
                <a:latin typeface="+mj-ea"/>
                <a:ea typeface="+mj-ea"/>
              </a:rPr>
              <a:t>이었습니다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r>
              <a:rPr lang="ko-KR" altLang="ko-KR" sz="1100" dirty="0">
                <a:latin typeface="+mj-ea"/>
                <a:ea typeface="+mj-ea"/>
              </a:rPr>
              <a:t>따뜻한 식사도 하고 </a:t>
            </a:r>
            <a:r>
              <a:rPr lang="ko-KR" altLang="ko-KR" sz="1100" dirty="0" smtClean="0">
                <a:latin typeface="+mj-ea"/>
                <a:ea typeface="+mj-ea"/>
              </a:rPr>
              <a:t>재</a:t>
            </a:r>
            <a:r>
              <a:rPr lang="ko-KR" altLang="en-US" sz="1100" dirty="0" smtClean="0">
                <a:latin typeface="+mj-ea"/>
                <a:ea typeface="+mj-ea"/>
              </a:rPr>
              <a:t>미있는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영화도 보는 행복한 날이 되셨길 기대해 봅니다</a:t>
            </a:r>
            <a:r>
              <a:rPr lang="en-US" altLang="ko-KR" sz="1100" dirty="0">
                <a:latin typeface="+mj-ea"/>
                <a:ea typeface="+mj-ea"/>
              </a:rPr>
              <a:t>.  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한편</a:t>
            </a:r>
            <a:r>
              <a:rPr lang="en-US" altLang="ko-KR" sz="1100" dirty="0">
                <a:latin typeface="+mj-ea"/>
                <a:ea typeface="+mj-ea"/>
              </a:rPr>
              <a:t>, 29</a:t>
            </a:r>
            <a:r>
              <a:rPr lang="ko-KR" altLang="ko-KR" sz="1100" dirty="0" smtClean="0">
                <a:latin typeface="+mj-ea"/>
                <a:ea typeface="+mj-ea"/>
              </a:rPr>
              <a:t>일</a:t>
            </a:r>
            <a:r>
              <a:rPr lang="ko-KR" altLang="en-US" sz="1100" dirty="0" smtClean="0">
                <a:latin typeface="+mj-ea"/>
                <a:ea typeface="+mj-ea"/>
              </a:rPr>
              <a:t>에는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en-US" sz="1100" dirty="0" smtClean="0">
                <a:latin typeface="+mj-ea"/>
                <a:ea typeface="+mj-ea"/>
              </a:rPr>
              <a:t>수다에서 </a:t>
            </a:r>
            <a:r>
              <a:rPr lang="en-US" altLang="ko-KR" sz="1100" dirty="0" smtClean="0">
                <a:latin typeface="+mj-ea"/>
                <a:ea typeface="+mj-ea"/>
              </a:rPr>
              <a:t>‘2023 </a:t>
            </a:r>
            <a:r>
              <a:rPr lang="ko-KR" altLang="en-US" sz="1100" dirty="0" smtClean="0">
                <a:latin typeface="+mj-ea"/>
                <a:ea typeface="+mj-ea"/>
              </a:rPr>
              <a:t>수유리 노인문화제</a:t>
            </a:r>
            <a:r>
              <a:rPr lang="en-US" altLang="ko-KR" sz="1100" dirty="0" smtClean="0">
                <a:latin typeface="+mj-ea"/>
                <a:ea typeface="+mj-ea"/>
              </a:rPr>
              <a:t>＇</a:t>
            </a:r>
            <a:r>
              <a:rPr lang="ko-KR" altLang="en-US" sz="1100" dirty="0" smtClean="0">
                <a:latin typeface="+mj-ea"/>
                <a:ea typeface="+mj-ea"/>
              </a:rPr>
              <a:t>가 </a:t>
            </a:r>
            <a:r>
              <a:rPr lang="ko-KR" altLang="ko-KR" sz="1100" dirty="0" smtClean="0">
                <a:latin typeface="+mj-ea"/>
                <a:ea typeface="+mj-ea"/>
              </a:rPr>
              <a:t>두루두루배움터</a:t>
            </a:r>
            <a:r>
              <a:rPr lang="ko-KR" altLang="en-US" sz="1100" dirty="0" smtClean="0">
                <a:latin typeface="+mj-ea"/>
                <a:ea typeface="+mj-ea"/>
              </a:rPr>
              <a:t>와 </a:t>
            </a:r>
            <a:r>
              <a:rPr lang="ko-KR" altLang="ko-KR" sz="1100" dirty="0" smtClean="0">
                <a:latin typeface="+mj-ea"/>
                <a:ea typeface="+mj-ea"/>
              </a:rPr>
              <a:t>마을조합 공동</a:t>
            </a:r>
            <a:r>
              <a:rPr lang="ko-KR" altLang="en-US" sz="1100" dirty="0" smtClean="0">
                <a:latin typeface="+mj-ea"/>
                <a:ea typeface="+mj-ea"/>
              </a:rPr>
              <a:t>으로 개최됩니다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70" y="3273138"/>
            <a:ext cx="2266878" cy="4007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3255" y="594477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1"/>
            <a:r>
              <a:rPr lang="en-US" altLang="ko-KR" b="1" dirty="0" smtClean="0">
                <a:latin typeface="+mj-ea"/>
                <a:ea typeface="+mj-ea"/>
              </a:rPr>
              <a:t>12</a:t>
            </a:r>
            <a:r>
              <a:rPr lang="ko-KR" altLang="ko-KR" b="1" dirty="0">
                <a:latin typeface="+mj-ea"/>
                <a:ea typeface="+mj-ea"/>
              </a:rPr>
              <a:t>월 연말모임은 수다에서</a:t>
            </a:r>
            <a:endParaRPr lang="ko-KR" altLang="ko-KR" dirty="0">
              <a:latin typeface="+mj-ea"/>
              <a:ea typeface="+mj-ea"/>
            </a:endParaRPr>
          </a:p>
          <a:p>
            <a:pPr algn="just" latinLnBrk="1"/>
            <a:endParaRPr lang="ko-KR" altLang="ko-KR" dirty="0">
              <a:latin typeface="+mj-ea"/>
              <a:ea typeface="+mj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864" y="1102946"/>
            <a:ext cx="360689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ko-KR" altLang="ko-KR" sz="1100" dirty="0">
                <a:latin typeface="+mj-ea"/>
                <a:ea typeface="+mj-ea"/>
              </a:rPr>
              <a:t>빨래골마을사랑방 수다가 </a:t>
            </a:r>
            <a:r>
              <a:rPr lang="en-US" altLang="ko-KR" sz="1100" dirty="0">
                <a:latin typeface="+mj-ea"/>
                <a:ea typeface="+mj-ea"/>
              </a:rPr>
              <a:t>‘</a:t>
            </a:r>
            <a:r>
              <a:rPr lang="ko-KR" altLang="ko-KR" sz="1100" dirty="0">
                <a:latin typeface="+mj-ea"/>
                <a:ea typeface="+mj-ea"/>
              </a:rPr>
              <a:t>사랑방</a:t>
            </a:r>
            <a:r>
              <a:rPr lang="en-US" altLang="ko-KR" sz="1100" dirty="0">
                <a:latin typeface="+mj-ea"/>
                <a:ea typeface="+mj-ea"/>
              </a:rPr>
              <a:t>’</a:t>
            </a:r>
            <a:r>
              <a:rPr lang="ko-KR" altLang="ko-KR" sz="1100" dirty="0">
                <a:latin typeface="+mj-ea"/>
                <a:ea typeface="+mj-ea"/>
              </a:rPr>
              <a:t>으로서 많은 사랑을 받고 있습니다</a:t>
            </a:r>
            <a:r>
              <a:rPr lang="en-US" altLang="ko-KR" sz="1100" dirty="0">
                <a:latin typeface="+mj-ea"/>
                <a:ea typeface="+mj-ea"/>
              </a:rPr>
              <a:t>. </a:t>
            </a:r>
            <a:r>
              <a:rPr lang="en-US" altLang="ko-KR" sz="1100" dirty="0" smtClean="0">
                <a:latin typeface="+mj-ea"/>
                <a:ea typeface="+mj-ea"/>
              </a:rPr>
              <a:t>12</a:t>
            </a:r>
            <a:r>
              <a:rPr lang="ko-KR" altLang="ko-KR" sz="1100" dirty="0">
                <a:latin typeface="+mj-ea"/>
                <a:ea typeface="+mj-ea"/>
              </a:rPr>
              <a:t>월 연말을 앞두고 마을단체들의 연말모임을 위한 대관예약이 이어지고 있는 </a:t>
            </a:r>
            <a:r>
              <a:rPr lang="ko-KR" altLang="ko-KR" sz="1100" dirty="0" smtClean="0">
                <a:latin typeface="+mj-ea"/>
                <a:ea typeface="+mj-ea"/>
              </a:rPr>
              <a:t>것</a:t>
            </a:r>
            <a:r>
              <a:rPr lang="ko-KR" altLang="en-US" sz="1100" dirty="0" smtClean="0">
                <a:latin typeface="+mj-ea"/>
                <a:ea typeface="+mj-ea"/>
              </a:rPr>
              <a:t>입니다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en-US" altLang="ko-KR" sz="1100" dirty="0">
                <a:latin typeface="+mj-ea"/>
                <a:ea typeface="+mj-ea"/>
              </a:rPr>
              <a:t>9</a:t>
            </a:r>
            <a:r>
              <a:rPr lang="ko-KR" altLang="ko-KR" sz="1100" dirty="0">
                <a:latin typeface="+mj-ea"/>
                <a:ea typeface="+mj-ea"/>
              </a:rPr>
              <a:t>일</a:t>
            </a:r>
            <a:r>
              <a:rPr lang="en-US" altLang="ko-KR" sz="1100" dirty="0">
                <a:latin typeface="+mj-ea"/>
                <a:ea typeface="+mj-ea"/>
              </a:rPr>
              <a:t>, </a:t>
            </a:r>
            <a:r>
              <a:rPr lang="ko-KR" altLang="ko-KR" sz="1100" dirty="0">
                <a:latin typeface="+mj-ea"/>
                <a:ea typeface="+mj-ea"/>
              </a:rPr>
              <a:t>유현초등학교 와글와글놀이터 마음밥동아리모임을 </a:t>
            </a:r>
            <a:r>
              <a:rPr lang="ko-KR" altLang="en-US" sz="1100" dirty="0" smtClean="0">
                <a:latin typeface="+mj-ea"/>
                <a:ea typeface="+mj-ea"/>
              </a:rPr>
              <a:t>수다에서 진행했으며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en-US" altLang="ko-KR" sz="1100" dirty="0">
                <a:latin typeface="+mj-ea"/>
                <a:ea typeface="+mj-ea"/>
              </a:rPr>
              <a:t>15</a:t>
            </a:r>
            <a:r>
              <a:rPr lang="ko-KR" altLang="ko-KR" sz="1100" dirty="0" smtClean="0">
                <a:latin typeface="+mj-ea"/>
                <a:ea typeface="+mj-ea"/>
              </a:rPr>
              <a:t>일</a:t>
            </a:r>
            <a:r>
              <a:rPr lang="en-US" altLang="ko-KR" sz="1100" dirty="0" smtClean="0">
                <a:latin typeface="+mj-ea"/>
                <a:ea typeface="+mj-ea"/>
              </a:rPr>
              <a:t>,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통장협의회 송년회도 </a:t>
            </a:r>
            <a:r>
              <a:rPr lang="ko-KR" altLang="en-US" sz="1100" dirty="0" smtClean="0">
                <a:latin typeface="+mj-ea"/>
                <a:ea typeface="+mj-ea"/>
              </a:rPr>
              <a:t>이어졌습니다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  <a:endParaRPr lang="ko-KR" altLang="ko-KR" sz="1100" dirty="0">
              <a:latin typeface="+mj-ea"/>
              <a:ea typeface="+mj-ea"/>
            </a:endParaRPr>
          </a:p>
          <a:p>
            <a:pPr algn="just" latinLnBrk="1"/>
            <a:r>
              <a:rPr lang="ko-KR" altLang="en-US" sz="1100" dirty="0" smtClean="0">
                <a:latin typeface="+mj-ea"/>
                <a:ea typeface="+mj-ea"/>
              </a:rPr>
              <a:t>또 </a:t>
            </a:r>
            <a:r>
              <a:rPr lang="en-US" altLang="ko-KR" sz="1100" dirty="0" smtClean="0">
                <a:latin typeface="+mj-ea"/>
                <a:ea typeface="+mj-ea"/>
              </a:rPr>
              <a:t>22</a:t>
            </a:r>
            <a:r>
              <a:rPr lang="ko-KR" altLang="ko-KR" sz="1100" dirty="0" smtClean="0">
                <a:latin typeface="+mj-ea"/>
                <a:ea typeface="+mj-ea"/>
              </a:rPr>
              <a:t>일</a:t>
            </a:r>
            <a:r>
              <a:rPr lang="ko-KR" altLang="en-US" sz="1100" dirty="0">
                <a:latin typeface="+mj-ea"/>
                <a:ea typeface="+mj-ea"/>
              </a:rPr>
              <a:t>은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유현초 </a:t>
            </a:r>
            <a:r>
              <a:rPr lang="ko-KR" altLang="ko-KR" sz="1100" dirty="0" smtClean="0">
                <a:latin typeface="+mj-ea"/>
                <a:ea typeface="+mj-ea"/>
              </a:rPr>
              <a:t>책사랑학부모회</a:t>
            </a:r>
            <a:r>
              <a:rPr lang="en-US" altLang="ko-KR" sz="1100" dirty="0" smtClean="0">
                <a:latin typeface="+mj-ea"/>
                <a:ea typeface="+mj-ea"/>
              </a:rPr>
              <a:t>,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en-US" altLang="ko-KR" sz="1100" dirty="0" smtClean="0">
                <a:latin typeface="+mj-ea"/>
                <a:ea typeface="+mj-ea"/>
              </a:rPr>
              <a:t>26</a:t>
            </a:r>
            <a:r>
              <a:rPr lang="ko-KR" altLang="ko-KR" sz="1100" dirty="0" smtClean="0">
                <a:latin typeface="+mj-ea"/>
                <a:ea typeface="+mj-ea"/>
              </a:rPr>
              <a:t>일</a:t>
            </a:r>
            <a:r>
              <a:rPr lang="ko-KR" altLang="en-US" sz="1100" dirty="0">
                <a:latin typeface="+mj-ea"/>
                <a:ea typeface="+mj-ea"/>
              </a:rPr>
              <a:t>은</a:t>
            </a:r>
            <a:r>
              <a:rPr lang="ko-KR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>
                <a:latin typeface="+mj-ea"/>
                <a:ea typeface="+mj-ea"/>
              </a:rPr>
              <a:t>수유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ko-KR" sz="1100" dirty="0">
                <a:latin typeface="+mj-ea"/>
                <a:ea typeface="+mj-ea"/>
              </a:rPr>
              <a:t>동 </a:t>
            </a:r>
            <a:r>
              <a:rPr lang="ko-KR" altLang="ko-KR" sz="1100" dirty="0" smtClean="0">
                <a:latin typeface="+mj-ea"/>
                <a:ea typeface="+mj-ea"/>
              </a:rPr>
              <a:t>상인회</a:t>
            </a:r>
            <a:r>
              <a:rPr lang="en-US" altLang="ko-KR" sz="1100" dirty="0" smtClean="0">
                <a:latin typeface="+mj-ea"/>
                <a:ea typeface="+mj-ea"/>
              </a:rPr>
              <a:t>, </a:t>
            </a:r>
            <a:r>
              <a:rPr lang="en-US" altLang="ko-KR" sz="1100" dirty="0">
                <a:latin typeface="+mj-ea"/>
                <a:ea typeface="+mj-ea"/>
              </a:rPr>
              <a:t>30</a:t>
            </a:r>
            <a:r>
              <a:rPr lang="ko-KR" altLang="en-US" sz="1100" dirty="0">
                <a:latin typeface="+mj-ea"/>
                <a:ea typeface="+mj-ea"/>
              </a:rPr>
              <a:t>일 여성단체 </a:t>
            </a:r>
            <a:r>
              <a:rPr lang="ko-KR" altLang="en-US" sz="1100" dirty="0" smtClean="0">
                <a:latin typeface="+mj-ea"/>
                <a:ea typeface="+mj-ea"/>
              </a:rPr>
              <a:t>문</a:t>
            </a:r>
            <a:r>
              <a:rPr lang="en-US" altLang="ko-KR" sz="1100" dirty="0" smtClean="0">
                <a:latin typeface="+mj-ea"/>
                <a:ea typeface="+mj-ea"/>
              </a:rPr>
              <a:t> </a:t>
            </a:r>
            <a:r>
              <a:rPr lang="ko-KR" altLang="ko-KR" sz="1100" dirty="0" smtClean="0">
                <a:latin typeface="+mj-ea"/>
                <a:ea typeface="+mj-ea"/>
              </a:rPr>
              <a:t>등에서 </a:t>
            </a:r>
            <a:r>
              <a:rPr lang="ko-KR" altLang="ko-KR" sz="1100" dirty="0">
                <a:latin typeface="+mj-ea"/>
                <a:ea typeface="+mj-ea"/>
              </a:rPr>
              <a:t>수다에 대관예약을 하고 행사를 진행했습니다</a:t>
            </a:r>
            <a:r>
              <a:rPr lang="en-US" altLang="ko-KR" sz="1100" dirty="0" smtClean="0">
                <a:latin typeface="+mj-ea"/>
                <a:ea typeface="+mj-ea"/>
              </a:rPr>
              <a:t>.</a:t>
            </a:r>
          </a:p>
          <a:p>
            <a:pPr algn="just" latinLnBrk="1"/>
            <a:r>
              <a:rPr lang="ko-KR" altLang="en-US" sz="1100" dirty="0" smtClean="0">
                <a:latin typeface="+mj-ea"/>
                <a:ea typeface="+mj-ea"/>
              </a:rPr>
              <a:t>이밖에도 여러 모임과 단체에서 대관예약을 하고 유익한 시간을 보내고 있습니다</a:t>
            </a:r>
            <a:r>
              <a:rPr lang="en-US" altLang="ko-KR" sz="1100" dirty="0" smtClean="0">
                <a:latin typeface="+mj-ea"/>
                <a:ea typeface="+mj-ea"/>
              </a:rPr>
              <a:t>. </a:t>
            </a:r>
            <a:endParaRPr lang="ko-KR" altLang="ko-KR" sz="1100" dirty="0"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24" y="630545"/>
            <a:ext cx="1885233" cy="104755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04" y="1383289"/>
            <a:ext cx="1885233" cy="118174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24" y="3786071"/>
            <a:ext cx="1915508" cy="124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패싯">
  <a:themeElements>
    <a:clrScheme name="패싯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패싯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패싯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</TotalTime>
  <Words>1609</Words>
  <Application>Microsoft Office PowerPoint</Application>
  <PresentationFormat>화면 슬라이드 쇼(4:3)</PresentationFormat>
  <Paragraphs>130</Paragraphs>
  <Slides>12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HY그래픽M</vt:lpstr>
      <vt:lpstr>맑은 고딕</vt:lpstr>
      <vt:lpstr>Arial</vt:lpstr>
      <vt:lpstr>Trebuchet MS</vt:lpstr>
      <vt:lpstr>Wingdings 3</vt:lpstr>
      <vt:lpstr>디자인 사용자 지정</vt:lpstr>
      <vt:lpstr>패싯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노란우체통 (4월호)</dc:title>
  <dc:creator>YUL</dc:creator>
  <cp:lastModifiedBy>YUL</cp:lastModifiedBy>
  <cp:revision>876</cp:revision>
  <dcterms:created xsi:type="dcterms:W3CDTF">2023-05-26T06:32:50Z</dcterms:created>
  <dcterms:modified xsi:type="dcterms:W3CDTF">2023-12-28T07:21:44Z</dcterms:modified>
</cp:coreProperties>
</file>